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38" r:id="rId2"/>
    <p:sldId id="339" r:id="rId3"/>
    <p:sldId id="256" r:id="rId4"/>
    <p:sldId id="258" r:id="rId5"/>
    <p:sldId id="259" r:id="rId6"/>
    <p:sldId id="261" r:id="rId7"/>
    <p:sldId id="298" r:id="rId8"/>
    <p:sldId id="262" r:id="rId9"/>
    <p:sldId id="265" r:id="rId10"/>
    <p:sldId id="328" r:id="rId11"/>
    <p:sldId id="269" r:id="rId12"/>
    <p:sldId id="329" r:id="rId13"/>
    <p:sldId id="271" r:id="rId14"/>
    <p:sldId id="272" r:id="rId15"/>
    <p:sldId id="273" r:id="rId16"/>
    <p:sldId id="274" r:id="rId17"/>
    <p:sldId id="299" r:id="rId18"/>
    <p:sldId id="276" r:id="rId19"/>
    <p:sldId id="277" r:id="rId20"/>
    <p:sldId id="288" r:id="rId21"/>
    <p:sldId id="280" r:id="rId22"/>
    <p:sldId id="278" r:id="rId23"/>
    <p:sldId id="286" r:id="rId24"/>
    <p:sldId id="287" r:id="rId25"/>
    <p:sldId id="301" r:id="rId26"/>
    <p:sldId id="302" r:id="rId27"/>
    <p:sldId id="322" r:id="rId28"/>
    <p:sldId id="304" r:id="rId29"/>
    <p:sldId id="318" r:id="rId30"/>
    <p:sldId id="319" r:id="rId31"/>
    <p:sldId id="308" r:id="rId32"/>
    <p:sldId id="330" r:id="rId33"/>
    <p:sldId id="305" r:id="rId34"/>
    <p:sldId id="309" r:id="rId35"/>
    <p:sldId id="325" r:id="rId36"/>
    <p:sldId id="315" r:id="rId37"/>
    <p:sldId id="332" r:id="rId38"/>
    <p:sldId id="326" r:id="rId39"/>
    <p:sldId id="307" r:id="rId40"/>
    <p:sldId id="333" r:id="rId41"/>
    <p:sldId id="336" r:id="rId42"/>
    <p:sldId id="334" r:id="rId43"/>
    <p:sldId id="335" r:id="rId44"/>
    <p:sldId id="314" r:id="rId45"/>
    <p:sldId id="311" r:id="rId46"/>
    <p:sldId id="316" r:id="rId47"/>
    <p:sldId id="312" r:id="rId48"/>
    <p:sldId id="341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4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/>
                      <a:t>69%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3EC-46B6-8646-A9006A18362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1"/>
                      <a:t>51%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3EC-46B6-8646-A9006A183628}"/>
                </c:ext>
              </c:extLst>
            </c:dLbl>
            <c:dLbl>
              <c:idx val="2"/>
              <c:layout>
                <c:manualLayout>
                  <c:x val="2.4689582208081311E-2"/>
                  <c:y val="-3.1558181483398555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/>
                      <a:t>35%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3EC-46B6-8646-A9006A183628}"/>
                </c:ext>
              </c:extLst>
            </c:dLbl>
            <c:dLbl>
              <c:idx val="3"/>
              <c:layout>
                <c:manualLayout>
                  <c:x val="6.650165687124773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/>
                      <a:t>28</a:t>
                    </a:r>
                    <a:r>
                      <a:rPr lang="en-US" b="1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3EC-46B6-8646-A9006A18362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3EC-46B6-8646-A9006A18362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Self-Identified Christian</c:v>
                </c:pt>
                <c:pt idx="1">
                  <c:v>Claim a Biblical Worldview</c:v>
                </c:pt>
                <c:pt idx="2">
                  <c:v>Self-Identified Born Again</c:v>
                </c:pt>
                <c:pt idx="3">
                  <c:v>Theologically-Defined Born Again</c:v>
                </c:pt>
                <c:pt idx="4">
                  <c:v>Have a Biblical Worldview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69</c:v>
                </c:pt>
                <c:pt idx="1">
                  <c:v>51</c:v>
                </c:pt>
                <c:pt idx="2">
                  <c:v>35</c:v>
                </c:pt>
                <c:pt idx="3">
                  <c:v>28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EC-46B6-8646-A9006A183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356672"/>
        <c:axId val="125358464"/>
      </c:barChart>
      <c:catAx>
        <c:axId val="125356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5358464"/>
        <c:crosses val="autoZero"/>
        <c:auto val="1"/>
        <c:lblAlgn val="ctr"/>
        <c:lblOffset val="100"/>
        <c:noMultiLvlLbl val="0"/>
      </c:catAx>
      <c:valAx>
        <c:axId val="125358464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5356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 i="0" baseline="0"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8402960046661"/>
          <c:y val="1.1614577024025869E-2"/>
          <c:w val="0.85699803149606424"/>
          <c:h val="0.885399152029075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>
              <a:solidFill>
                <a:srgbClr val="FFFF00"/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2006</c:v>
                </c:pt>
                <c:pt idx="2">
                  <c:v>2017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0.12000000000000002</c:v>
                </c:pt>
                <c:pt idx="1">
                  <c:v>9.0000000000000066E-2</c:v>
                </c:pt>
                <c:pt idx="2">
                  <c:v>8.0000000000000043E-2</c:v>
                </c:pt>
                <c:pt idx="3">
                  <c:v>6.0000000000000032E-2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D2-4F4C-A94A-3F0A309E47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6879232"/>
        <c:axId val="126877696"/>
      </c:lineChart>
      <c:valAx>
        <c:axId val="12687769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6879232"/>
        <c:crosses val="autoZero"/>
        <c:crossBetween val="between"/>
      </c:valAx>
      <c:catAx>
        <c:axId val="12687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8776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724748354890404"/>
          <c:y val="0"/>
          <c:w val="0.58500726832222727"/>
          <c:h val="0.885399152029074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DC81-4453-852F-EC906B657605}"/>
              </c:ext>
            </c:extLst>
          </c:dPt>
          <c:dLbls>
            <c:dLbl>
              <c:idx val="0"/>
              <c:layout>
                <c:manualLayout>
                  <c:x val="1.1574074074074073E-3"/>
                  <c:y val="5.1282051282050354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8</a:t>
                    </a:r>
                    <a:r>
                      <a:rPr lang="en-US"/>
                      <a:t>8%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C81-4453-852F-EC906B657605}"/>
                </c:ext>
              </c:extLst>
            </c:dLbl>
            <c:dLbl>
              <c:idx val="1"/>
              <c:layout>
                <c:manualLayout>
                  <c:x val="2.1990740740740741E-2"/>
                  <c:y val="7.6923076923077014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6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C81-4453-852F-EC906B657605}"/>
                </c:ext>
              </c:extLst>
            </c:dLbl>
            <c:dLbl>
              <c:idx val="2"/>
              <c:layout>
                <c:manualLayout>
                  <c:x val="4.5138888888888888E-2"/>
                  <c:y val="1.0256410256410263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C81-4453-852F-EC906B657605}"/>
                </c:ext>
              </c:extLst>
            </c:dLbl>
            <c:dLbl>
              <c:idx val="3"/>
              <c:layout>
                <c:manualLayout>
                  <c:x val="5.092592592592592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C81-4453-852F-EC906B657605}"/>
                </c:ext>
              </c:extLst>
            </c:dLbl>
            <c:dLbl>
              <c:idx val="4"/>
              <c:layout>
                <c:manualLayout>
                  <c:x val="5.128205128205128E-2"/>
                  <c:y val="-2.5641025641025728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C81-4453-852F-EC906B657605}"/>
                </c:ext>
              </c:extLst>
            </c:dLbl>
            <c:dLbl>
              <c:idx val="5"/>
              <c:layout>
                <c:manualLayout>
                  <c:x val="5.12820512820512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C81-4453-852F-EC906B657605}"/>
                </c:ext>
              </c:extLst>
            </c:dLbl>
            <c:dLbl>
              <c:idx val="6"/>
              <c:layout>
                <c:manualLayout>
                  <c:x val="4.7435897435897413E-2"/>
                  <c:y val="2.5641025641025728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&lt;</a:t>
                    </a:r>
                    <a:r>
                      <a:rPr lang="en-US"/>
                      <a:t> ½ of 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C81-4453-852F-EC906B657605}"/>
                </c:ext>
              </c:extLst>
            </c:dLbl>
            <c:dLbl>
              <c:idx val="7"/>
              <c:layout>
                <c:manualLayout>
                  <c:x val="4.7435897435897413E-2"/>
                  <c:y val="5.1282051282051282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&lt;</a:t>
                    </a:r>
                    <a:r>
                      <a:rPr lang="en-US"/>
                      <a:t> ½ of 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C81-4453-852F-EC906B6576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Syncretism</c:v>
                </c:pt>
                <c:pt idx="1">
                  <c:v>Biblical </c:v>
                </c:pt>
                <c:pt idx="2">
                  <c:v>Secular Humanism</c:v>
                </c:pt>
                <c:pt idx="3">
                  <c:v>Postmodernism</c:v>
                </c:pt>
                <c:pt idx="4">
                  <c:v>Moralistic Therapeutic Deism</c:v>
                </c:pt>
                <c:pt idx="5">
                  <c:v>Nihilism</c:v>
                </c:pt>
                <c:pt idx="6">
                  <c:v>Marxism</c:v>
                </c:pt>
                <c:pt idx="7">
                  <c:v>Eastern Mysticism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88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0.30000000000000032</c:v>
                </c:pt>
                <c:pt idx="7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81-4453-852F-EC906B6576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0331648"/>
        <c:axId val="140330112"/>
      </c:barChart>
      <c:valAx>
        <c:axId val="1403301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0331648"/>
        <c:crosses val="autoZero"/>
        <c:crossBetween val="between"/>
      </c:valAx>
      <c:catAx>
        <c:axId val="1403316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03301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2400" baseline="0">
          <a:latin typeface="Century Gothic" pitchFamily="34" charset="0"/>
        </a:defRPr>
      </a:pPr>
      <a:endParaRPr lang="en-US"/>
    </a:p>
  </c:txPr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9014D-4507-4195-A4D6-526900F690A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93F1B8-5A37-421F-B140-AD25ACAD6B78}">
      <dgm:prSet phldrT="[Text]" custT="1"/>
      <dgm:spPr>
        <a:solidFill>
          <a:schemeClr val="tx1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800" b="1" u="sng" dirty="0">
              <a:solidFill>
                <a:schemeClr val="bg1"/>
              </a:solidFill>
              <a:latin typeface="Segoe Print" pitchFamily="2" charset="0"/>
            </a:rPr>
            <a:t>Ages 1-12</a:t>
          </a:r>
        </a:p>
      </dgm:t>
    </dgm:pt>
    <dgm:pt modelId="{F1B14153-9EFB-4D92-82D1-E52B373AEE1F}" type="parTrans" cxnId="{6E593A6C-03A3-43FF-8853-4FF1327E763E}">
      <dgm:prSet/>
      <dgm:spPr/>
      <dgm:t>
        <a:bodyPr/>
        <a:lstStyle/>
        <a:p>
          <a:endParaRPr lang="en-US"/>
        </a:p>
      </dgm:t>
    </dgm:pt>
    <dgm:pt modelId="{1577A009-8D15-49B9-B8BD-CB345D455D50}" type="sibTrans" cxnId="{6E593A6C-03A3-43FF-8853-4FF1327E763E}">
      <dgm:prSet/>
      <dgm:spPr/>
      <dgm:t>
        <a:bodyPr/>
        <a:lstStyle/>
        <a:p>
          <a:endParaRPr lang="en-US"/>
        </a:p>
      </dgm:t>
    </dgm:pt>
    <dgm:pt modelId="{80CC2A2E-9963-4691-B6DC-D6FE5E042A81}">
      <dgm:prSet phldrT="[Text]" custT="1"/>
      <dgm:spPr>
        <a:solidFill>
          <a:schemeClr val="tx1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Segoe Print" pitchFamily="2" charset="0"/>
            </a:rPr>
            <a:t>Experimentation</a:t>
          </a:r>
        </a:p>
      </dgm:t>
    </dgm:pt>
    <dgm:pt modelId="{49AFB29E-7CE7-47F5-90BD-81BA674404DC}" type="parTrans" cxnId="{DB252DD0-D866-4F61-B0A3-80187D6DCC9B}">
      <dgm:prSet/>
      <dgm:spPr/>
      <dgm:t>
        <a:bodyPr/>
        <a:lstStyle/>
        <a:p>
          <a:endParaRPr lang="en-US"/>
        </a:p>
      </dgm:t>
    </dgm:pt>
    <dgm:pt modelId="{4574671D-663E-49EA-B7F2-3018D3475FF0}" type="sibTrans" cxnId="{DB252DD0-D866-4F61-B0A3-80187D6DCC9B}">
      <dgm:prSet/>
      <dgm:spPr/>
      <dgm:t>
        <a:bodyPr/>
        <a:lstStyle/>
        <a:p>
          <a:endParaRPr lang="en-US"/>
        </a:p>
      </dgm:t>
    </dgm:pt>
    <dgm:pt modelId="{A5053763-D061-4810-9CE9-B4AE3B1CCB37}">
      <dgm:prSet phldrT="[Text]" custT="1"/>
      <dgm:spPr>
        <a:solidFill>
          <a:schemeClr val="tx1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Segoe Print" pitchFamily="2" charset="0"/>
            </a:rPr>
            <a:t>Development</a:t>
          </a:r>
        </a:p>
      </dgm:t>
    </dgm:pt>
    <dgm:pt modelId="{C0CD4DC6-F5DC-47E7-8C79-BD0E3D96800C}" type="parTrans" cxnId="{7079B4EB-23DB-4BC7-9A59-479ED016CDC5}">
      <dgm:prSet/>
      <dgm:spPr/>
      <dgm:t>
        <a:bodyPr/>
        <a:lstStyle/>
        <a:p>
          <a:endParaRPr lang="en-US"/>
        </a:p>
      </dgm:t>
    </dgm:pt>
    <dgm:pt modelId="{70643250-7CC7-4529-90AC-4B1E85532114}" type="sibTrans" cxnId="{7079B4EB-23DB-4BC7-9A59-479ED016CDC5}">
      <dgm:prSet/>
      <dgm:spPr/>
      <dgm:t>
        <a:bodyPr/>
        <a:lstStyle/>
        <a:p>
          <a:endParaRPr lang="en-US"/>
        </a:p>
      </dgm:t>
    </dgm:pt>
    <dgm:pt modelId="{BD69DF87-4C7A-443C-A492-3C2EC79A06A7}">
      <dgm:prSet phldrT="[Text]" custT="1"/>
      <dgm:spPr>
        <a:solidFill>
          <a:schemeClr val="tx1">
            <a:lumMod val="75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800" b="1" u="sng" dirty="0">
              <a:solidFill>
                <a:schemeClr val="bg1"/>
              </a:solidFill>
              <a:latin typeface="Segoe Print" pitchFamily="2" charset="0"/>
            </a:rPr>
            <a:t>Ages 13-24</a:t>
          </a:r>
        </a:p>
      </dgm:t>
    </dgm:pt>
    <dgm:pt modelId="{E7404428-D9F2-48AB-BF81-C7CD90855C4F}" type="parTrans" cxnId="{7673F6AC-E0CD-4A48-B83C-7328E513C48A}">
      <dgm:prSet/>
      <dgm:spPr/>
      <dgm:t>
        <a:bodyPr/>
        <a:lstStyle/>
        <a:p>
          <a:endParaRPr lang="en-US"/>
        </a:p>
      </dgm:t>
    </dgm:pt>
    <dgm:pt modelId="{E508086C-A28C-45F7-8E01-EC8751A1E5CE}" type="sibTrans" cxnId="{7673F6AC-E0CD-4A48-B83C-7328E513C48A}">
      <dgm:prSet/>
      <dgm:spPr/>
      <dgm:t>
        <a:bodyPr/>
        <a:lstStyle/>
        <a:p>
          <a:endParaRPr lang="en-US"/>
        </a:p>
      </dgm:t>
    </dgm:pt>
    <dgm:pt modelId="{42FE0814-D623-417C-8F86-C6388F03FF31}">
      <dgm:prSet phldrT="[Text]" custT="1"/>
      <dgm:spPr>
        <a:solidFill>
          <a:schemeClr val="tx1">
            <a:lumMod val="75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Segoe Print" pitchFamily="2" charset="0"/>
            </a:rPr>
            <a:t>Refinement</a:t>
          </a:r>
        </a:p>
      </dgm:t>
    </dgm:pt>
    <dgm:pt modelId="{27346B68-EAA1-4DE7-B100-F56C5A37E024}" type="parTrans" cxnId="{8EE43AF7-FC25-4419-9698-A5B4A34BC97D}">
      <dgm:prSet/>
      <dgm:spPr/>
      <dgm:t>
        <a:bodyPr/>
        <a:lstStyle/>
        <a:p>
          <a:endParaRPr lang="en-US"/>
        </a:p>
      </dgm:t>
    </dgm:pt>
    <dgm:pt modelId="{4810E484-4D2B-48B5-81CD-76A35C3BA5F5}" type="sibTrans" cxnId="{8EE43AF7-FC25-4419-9698-A5B4A34BC97D}">
      <dgm:prSet/>
      <dgm:spPr/>
      <dgm:t>
        <a:bodyPr/>
        <a:lstStyle/>
        <a:p>
          <a:endParaRPr lang="en-US"/>
        </a:p>
      </dgm:t>
    </dgm:pt>
    <dgm:pt modelId="{C2590406-EB50-42BB-A867-453CD466D61C}">
      <dgm:prSet phldrT="[Text]" custT="1"/>
      <dgm:spPr>
        <a:solidFill>
          <a:schemeClr val="tx1">
            <a:lumMod val="75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Segoe Print" pitchFamily="2" charset="0"/>
            </a:rPr>
            <a:t>Ownership</a:t>
          </a:r>
        </a:p>
      </dgm:t>
    </dgm:pt>
    <dgm:pt modelId="{13A1FF72-C606-4F58-9263-AD70BB29D8DF}" type="parTrans" cxnId="{662EC363-3297-4673-B9AE-1701BA6211B1}">
      <dgm:prSet/>
      <dgm:spPr/>
      <dgm:t>
        <a:bodyPr/>
        <a:lstStyle/>
        <a:p>
          <a:endParaRPr lang="en-US"/>
        </a:p>
      </dgm:t>
    </dgm:pt>
    <dgm:pt modelId="{29C62F3F-B9AA-4272-B514-112AC8A2CC1F}" type="sibTrans" cxnId="{662EC363-3297-4673-B9AE-1701BA6211B1}">
      <dgm:prSet/>
      <dgm:spPr/>
      <dgm:t>
        <a:bodyPr/>
        <a:lstStyle/>
        <a:p>
          <a:endParaRPr lang="en-US"/>
        </a:p>
      </dgm:t>
    </dgm:pt>
    <dgm:pt modelId="{414F7A8A-FE4E-4AF0-99A8-7F8AD86599CC}">
      <dgm:prSet phldrT="[Text]" custT="1"/>
      <dgm:spPr>
        <a:solidFill>
          <a:schemeClr val="bg2">
            <a:lumMod val="60000"/>
            <a:lumOff val="4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800" b="1" u="sng" dirty="0">
              <a:solidFill>
                <a:schemeClr val="bg1"/>
              </a:solidFill>
              <a:latin typeface="Segoe Print" pitchFamily="2" charset="0"/>
            </a:rPr>
            <a:t>Ages 25-59</a:t>
          </a:r>
        </a:p>
      </dgm:t>
    </dgm:pt>
    <dgm:pt modelId="{E4DF4102-25BF-4101-9B3B-4CDFB141865A}" type="parTrans" cxnId="{ACC45972-8613-46ED-A38C-9E42DDAC3D15}">
      <dgm:prSet/>
      <dgm:spPr/>
      <dgm:t>
        <a:bodyPr/>
        <a:lstStyle/>
        <a:p>
          <a:endParaRPr lang="en-US"/>
        </a:p>
      </dgm:t>
    </dgm:pt>
    <dgm:pt modelId="{27DD42B4-2C6F-4489-98A7-864C5ACF1574}" type="sibTrans" cxnId="{ACC45972-8613-46ED-A38C-9E42DDAC3D15}">
      <dgm:prSet/>
      <dgm:spPr/>
      <dgm:t>
        <a:bodyPr/>
        <a:lstStyle/>
        <a:p>
          <a:endParaRPr lang="en-US"/>
        </a:p>
      </dgm:t>
    </dgm:pt>
    <dgm:pt modelId="{A407FAFE-2ABA-4E70-892E-AAA04615D1FA}">
      <dgm:prSet phldrT="[Text]" custT="1"/>
      <dgm:spPr>
        <a:solidFill>
          <a:schemeClr val="bg2">
            <a:lumMod val="60000"/>
            <a:lumOff val="4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Segoe Print" pitchFamily="2" charset="0"/>
            </a:rPr>
            <a:t>Consistency</a:t>
          </a:r>
        </a:p>
      </dgm:t>
    </dgm:pt>
    <dgm:pt modelId="{DD10C81F-C191-4EDD-A667-8867F89A860B}" type="parTrans" cxnId="{C44286DC-7C33-4A57-AB97-490741896884}">
      <dgm:prSet/>
      <dgm:spPr/>
      <dgm:t>
        <a:bodyPr/>
        <a:lstStyle/>
        <a:p>
          <a:endParaRPr lang="en-US"/>
        </a:p>
      </dgm:t>
    </dgm:pt>
    <dgm:pt modelId="{3BD4AF3C-96F9-4C9C-B3E7-C60EE18743F8}" type="sibTrans" cxnId="{C44286DC-7C33-4A57-AB97-490741896884}">
      <dgm:prSet/>
      <dgm:spPr/>
      <dgm:t>
        <a:bodyPr/>
        <a:lstStyle/>
        <a:p>
          <a:endParaRPr lang="en-US"/>
        </a:p>
      </dgm:t>
    </dgm:pt>
    <dgm:pt modelId="{7AF80CEA-8616-460C-AAA5-526D77030C9F}">
      <dgm:prSet phldrT="[Text]" custT="1"/>
      <dgm:spPr>
        <a:solidFill>
          <a:schemeClr val="bg2">
            <a:lumMod val="60000"/>
            <a:lumOff val="4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Segoe Print" pitchFamily="2" charset="0"/>
            </a:rPr>
            <a:t>Transmission</a:t>
          </a:r>
        </a:p>
      </dgm:t>
    </dgm:pt>
    <dgm:pt modelId="{E007AB2C-F742-4189-A527-C0B98F29DE39}" type="parTrans" cxnId="{3E36C0C1-57E8-4798-994C-5CDB6DEECD92}">
      <dgm:prSet/>
      <dgm:spPr/>
      <dgm:t>
        <a:bodyPr/>
        <a:lstStyle/>
        <a:p>
          <a:endParaRPr lang="en-US"/>
        </a:p>
      </dgm:t>
    </dgm:pt>
    <dgm:pt modelId="{4DA80903-FBCC-4FBE-A954-7D3E5CD6BF2F}" type="sibTrans" cxnId="{3E36C0C1-57E8-4798-994C-5CDB6DEECD92}">
      <dgm:prSet/>
      <dgm:spPr/>
      <dgm:t>
        <a:bodyPr/>
        <a:lstStyle/>
        <a:p>
          <a:endParaRPr lang="en-US"/>
        </a:p>
      </dgm:t>
    </dgm:pt>
    <dgm:pt modelId="{B132C585-71CD-433D-AAE9-3008931D9C5A}">
      <dgm:prSet custT="1"/>
      <dgm:spPr>
        <a:solidFill>
          <a:schemeClr val="bg2">
            <a:lumMod val="75000"/>
          </a:schemeClr>
        </a:solidFill>
        <a:ln w="38100">
          <a:solidFill>
            <a:srgbClr val="FF0000"/>
          </a:solidFill>
        </a:ln>
      </dgm:spPr>
      <dgm:t>
        <a:bodyPr anchor="t"/>
        <a:lstStyle/>
        <a:p>
          <a:pPr algn="l"/>
          <a:r>
            <a:rPr lang="en-US" sz="2800" u="sng" dirty="0">
              <a:latin typeface="Segoe Print" pitchFamily="2" charset="0"/>
            </a:rPr>
            <a:t>Ages 60+</a:t>
          </a:r>
        </a:p>
        <a:p>
          <a:pPr algn="l"/>
          <a:r>
            <a:rPr lang="en-US" sz="2000" b="1" dirty="0">
              <a:latin typeface="MS Mincho"/>
              <a:ea typeface="MS Mincho"/>
            </a:rPr>
            <a:t>•</a:t>
          </a:r>
          <a:r>
            <a:rPr lang="en-US" sz="2000" b="1" dirty="0">
              <a:latin typeface="Segoe Print" pitchFamily="2" charset="0"/>
            </a:rPr>
            <a:t>Reflection</a:t>
          </a:r>
        </a:p>
        <a:p>
          <a:pPr algn="l"/>
          <a:r>
            <a:rPr lang="en-US" sz="2000" b="1" dirty="0">
              <a:latin typeface="MS Mincho"/>
              <a:ea typeface="MS Mincho"/>
            </a:rPr>
            <a:t>•</a:t>
          </a:r>
          <a:r>
            <a:rPr lang="en-US" sz="2000" b="1" dirty="0">
              <a:latin typeface="Segoe Print" pitchFamily="2" charset="0"/>
            </a:rPr>
            <a:t>Reconsideration</a:t>
          </a:r>
        </a:p>
        <a:p>
          <a:pPr algn="l"/>
          <a:r>
            <a:rPr lang="en-US" sz="2000" b="1" dirty="0">
              <a:latin typeface="Segoe Print" pitchFamily="2" charset="0"/>
              <a:ea typeface="MS Mincho"/>
            </a:rPr>
            <a:t>• Nurture</a:t>
          </a:r>
          <a:endParaRPr lang="en-US" sz="2000" b="1" dirty="0">
            <a:latin typeface="Segoe Print" pitchFamily="2" charset="0"/>
          </a:endParaRPr>
        </a:p>
      </dgm:t>
    </dgm:pt>
    <dgm:pt modelId="{993186D1-D902-4F8A-86D6-D7DEEC9CF009}" type="parTrans" cxnId="{DF67AE69-0D18-4092-A948-24FAC3C239F8}">
      <dgm:prSet/>
      <dgm:spPr/>
      <dgm:t>
        <a:bodyPr/>
        <a:lstStyle/>
        <a:p>
          <a:endParaRPr lang="en-US"/>
        </a:p>
      </dgm:t>
    </dgm:pt>
    <dgm:pt modelId="{55FBE91A-7379-4F53-86FF-6B4952D40826}" type="sibTrans" cxnId="{DF67AE69-0D18-4092-A948-24FAC3C239F8}">
      <dgm:prSet/>
      <dgm:spPr/>
      <dgm:t>
        <a:bodyPr/>
        <a:lstStyle/>
        <a:p>
          <a:endParaRPr lang="en-US"/>
        </a:p>
      </dgm:t>
    </dgm:pt>
    <dgm:pt modelId="{DE74097A-A269-4B12-AE8C-ACAB344F0EFC}">
      <dgm:prSet phldrT="[Text]" custT="1"/>
      <dgm:spPr>
        <a:solidFill>
          <a:schemeClr val="tx1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Segoe Print" pitchFamily="2" charset="0"/>
            </a:rPr>
            <a:t>Filtering</a:t>
          </a:r>
        </a:p>
      </dgm:t>
    </dgm:pt>
    <dgm:pt modelId="{25AFBCEA-43D0-4446-97EF-D3144018B443}" type="parTrans" cxnId="{2A928D38-2851-4B6A-8E91-C5E921B4D908}">
      <dgm:prSet/>
      <dgm:spPr/>
      <dgm:t>
        <a:bodyPr/>
        <a:lstStyle/>
        <a:p>
          <a:endParaRPr lang="en-US"/>
        </a:p>
      </dgm:t>
    </dgm:pt>
    <dgm:pt modelId="{7FD922C6-04B9-4F71-812A-94BB46A847E4}" type="sibTrans" cxnId="{2A928D38-2851-4B6A-8E91-C5E921B4D908}">
      <dgm:prSet/>
      <dgm:spPr/>
      <dgm:t>
        <a:bodyPr/>
        <a:lstStyle/>
        <a:p>
          <a:endParaRPr lang="en-US"/>
        </a:p>
      </dgm:t>
    </dgm:pt>
    <dgm:pt modelId="{C37EA9A8-964D-495B-ABE4-6F35A4B6774D}">
      <dgm:prSet phldrT="[Text]" custT="1"/>
      <dgm:spPr>
        <a:solidFill>
          <a:schemeClr val="tx1">
            <a:lumMod val="75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Segoe Print" pitchFamily="2" charset="0"/>
            </a:rPr>
            <a:t>Testing</a:t>
          </a:r>
        </a:p>
      </dgm:t>
    </dgm:pt>
    <dgm:pt modelId="{89113C58-E6E5-4004-B419-990C90C40C7F}" type="parTrans" cxnId="{7F928DE4-0DE7-4B9A-A19F-EAAC3F0824E4}">
      <dgm:prSet/>
      <dgm:spPr/>
      <dgm:t>
        <a:bodyPr/>
        <a:lstStyle/>
        <a:p>
          <a:endParaRPr lang="en-US"/>
        </a:p>
      </dgm:t>
    </dgm:pt>
    <dgm:pt modelId="{A671F48B-5C48-4A32-B2CB-2190D139BB4C}" type="sibTrans" cxnId="{7F928DE4-0DE7-4B9A-A19F-EAAC3F0824E4}">
      <dgm:prSet/>
      <dgm:spPr/>
      <dgm:t>
        <a:bodyPr/>
        <a:lstStyle/>
        <a:p>
          <a:endParaRPr lang="en-US"/>
        </a:p>
      </dgm:t>
    </dgm:pt>
    <dgm:pt modelId="{712F801E-B103-4719-B179-A9E02DAE9DCC}">
      <dgm:prSet phldrT="[Text]" custT="1"/>
      <dgm:spPr>
        <a:solidFill>
          <a:schemeClr val="bg2">
            <a:lumMod val="60000"/>
            <a:lumOff val="4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Segoe Print" pitchFamily="2" charset="0"/>
            </a:rPr>
            <a:t>Application</a:t>
          </a:r>
        </a:p>
      </dgm:t>
    </dgm:pt>
    <dgm:pt modelId="{14A6A8B7-E017-47B2-A682-2220F8120176}" type="parTrans" cxnId="{D71F30A4-10A3-487B-9176-A72B4EEC22DB}">
      <dgm:prSet/>
      <dgm:spPr/>
      <dgm:t>
        <a:bodyPr/>
        <a:lstStyle/>
        <a:p>
          <a:endParaRPr lang="en-US"/>
        </a:p>
      </dgm:t>
    </dgm:pt>
    <dgm:pt modelId="{CDAA56A7-E7B7-4258-8F84-062364D2C6D1}" type="sibTrans" cxnId="{D71F30A4-10A3-487B-9176-A72B4EEC22DB}">
      <dgm:prSet/>
      <dgm:spPr/>
      <dgm:t>
        <a:bodyPr/>
        <a:lstStyle/>
        <a:p>
          <a:endParaRPr lang="en-US"/>
        </a:p>
      </dgm:t>
    </dgm:pt>
    <dgm:pt modelId="{C63AE479-986D-4482-BCE6-0104D8B40898}" type="pres">
      <dgm:prSet presAssocID="{3CB9014D-4507-4195-A4D6-526900F690A1}" presName="Name0" presStyleCnt="0">
        <dgm:presLayoutVars>
          <dgm:dir/>
          <dgm:resizeHandles val="exact"/>
        </dgm:presLayoutVars>
      </dgm:prSet>
      <dgm:spPr/>
    </dgm:pt>
    <dgm:pt modelId="{C19D40CE-EDC7-4A42-AB38-2189E25F1A83}" type="pres">
      <dgm:prSet presAssocID="{9E93F1B8-5A37-421F-B140-AD25ACAD6B78}" presName="node" presStyleLbl="node1" presStyleIdx="0" presStyleCnt="4" custScaleX="112794">
        <dgm:presLayoutVars>
          <dgm:bulletEnabled val="1"/>
        </dgm:presLayoutVars>
      </dgm:prSet>
      <dgm:spPr/>
    </dgm:pt>
    <dgm:pt modelId="{65BB71F6-25BF-48F5-B848-6597FFDE3D41}" type="pres">
      <dgm:prSet presAssocID="{1577A009-8D15-49B9-B8BD-CB345D455D50}" presName="sibTrans" presStyleCnt="0"/>
      <dgm:spPr/>
    </dgm:pt>
    <dgm:pt modelId="{880FEB4D-F52E-4C24-93DD-1EDC13071A31}" type="pres">
      <dgm:prSet presAssocID="{BD69DF87-4C7A-443C-A492-3C2EC79A06A7}" presName="node" presStyleLbl="node1" presStyleIdx="1" presStyleCnt="4" custScaleX="112392">
        <dgm:presLayoutVars>
          <dgm:bulletEnabled val="1"/>
        </dgm:presLayoutVars>
      </dgm:prSet>
      <dgm:spPr/>
    </dgm:pt>
    <dgm:pt modelId="{6F0AE6E2-1782-40E9-918F-549EDA1A0451}" type="pres">
      <dgm:prSet presAssocID="{E508086C-A28C-45F7-8E01-EC8751A1E5CE}" presName="sibTrans" presStyleCnt="0"/>
      <dgm:spPr/>
    </dgm:pt>
    <dgm:pt modelId="{3A28EA09-6C9A-4AD2-8566-C927D512EC78}" type="pres">
      <dgm:prSet presAssocID="{414F7A8A-FE4E-4AF0-99A8-7F8AD86599CC}" presName="node" presStyleLbl="node1" presStyleIdx="2" presStyleCnt="4" custScaleX="105295">
        <dgm:presLayoutVars>
          <dgm:bulletEnabled val="1"/>
        </dgm:presLayoutVars>
      </dgm:prSet>
      <dgm:spPr/>
    </dgm:pt>
    <dgm:pt modelId="{7267DA51-7544-4462-B4F3-FEBCE9F66237}" type="pres">
      <dgm:prSet presAssocID="{27DD42B4-2C6F-4489-98A7-864C5ACF1574}" presName="sibTrans" presStyleCnt="0"/>
      <dgm:spPr/>
    </dgm:pt>
    <dgm:pt modelId="{7B7D7EF3-FED2-4D6D-BC80-DA599AB5B415}" type="pres">
      <dgm:prSet presAssocID="{B132C585-71CD-433D-AAE9-3008931D9C5A}" presName="node" presStyleLbl="node1" presStyleIdx="3" presStyleCnt="4" custScaleX="103542" custLinFactNeighborX="25566" custLinFactNeighborY="5357">
        <dgm:presLayoutVars>
          <dgm:bulletEnabled val="1"/>
        </dgm:presLayoutVars>
      </dgm:prSet>
      <dgm:spPr/>
    </dgm:pt>
  </dgm:ptLst>
  <dgm:cxnLst>
    <dgm:cxn modelId="{196D030B-0C0C-458D-B1B2-ED3ACC9CB88C}" type="presOf" srcId="{A5053763-D061-4810-9CE9-B4AE3B1CCB37}" destId="{C19D40CE-EDC7-4A42-AB38-2189E25F1A83}" srcOrd="0" destOrd="3" presId="urn:microsoft.com/office/officeart/2005/8/layout/hList6"/>
    <dgm:cxn modelId="{BB19C916-1B4E-41DE-BCE6-E7F7E493C55C}" type="presOf" srcId="{80CC2A2E-9963-4691-B6DC-D6FE5E042A81}" destId="{C19D40CE-EDC7-4A42-AB38-2189E25F1A83}" srcOrd="0" destOrd="2" presId="urn:microsoft.com/office/officeart/2005/8/layout/hList6"/>
    <dgm:cxn modelId="{52679A30-A205-48B7-B2DE-0C923CA237FC}" type="presOf" srcId="{3CB9014D-4507-4195-A4D6-526900F690A1}" destId="{C63AE479-986D-4482-BCE6-0104D8B40898}" srcOrd="0" destOrd="0" presId="urn:microsoft.com/office/officeart/2005/8/layout/hList6"/>
    <dgm:cxn modelId="{866AEA32-71A9-4927-A1D9-11BEEC7FC41E}" type="presOf" srcId="{B132C585-71CD-433D-AAE9-3008931D9C5A}" destId="{7B7D7EF3-FED2-4D6D-BC80-DA599AB5B415}" srcOrd="0" destOrd="0" presId="urn:microsoft.com/office/officeart/2005/8/layout/hList6"/>
    <dgm:cxn modelId="{0E276636-C8F6-4DAF-A20D-DC6AAFA8C46B}" type="presOf" srcId="{C2590406-EB50-42BB-A867-453CD466D61C}" destId="{880FEB4D-F52E-4C24-93DD-1EDC13071A31}" srcOrd="0" destOrd="3" presId="urn:microsoft.com/office/officeart/2005/8/layout/hList6"/>
    <dgm:cxn modelId="{2A928D38-2851-4B6A-8E91-C5E921B4D908}" srcId="{9E93F1B8-5A37-421F-B140-AD25ACAD6B78}" destId="{DE74097A-A269-4B12-AE8C-ACAB344F0EFC}" srcOrd="0" destOrd="0" parTransId="{25AFBCEA-43D0-4446-97EF-D3144018B443}" sibTransId="{7FD922C6-04B9-4F71-812A-94BB46A847E4}"/>
    <dgm:cxn modelId="{CDCDA438-1F60-4098-B4A8-354FAA15DE17}" type="presOf" srcId="{414F7A8A-FE4E-4AF0-99A8-7F8AD86599CC}" destId="{3A28EA09-6C9A-4AD2-8566-C927D512EC78}" srcOrd="0" destOrd="0" presId="urn:microsoft.com/office/officeart/2005/8/layout/hList6"/>
    <dgm:cxn modelId="{662EC363-3297-4673-B9AE-1701BA6211B1}" srcId="{BD69DF87-4C7A-443C-A492-3C2EC79A06A7}" destId="{C2590406-EB50-42BB-A867-453CD466D61C}" srcOrd="2" destOrd="0" parTransId="{13A1FF72-C606-4F58-9263-AD70BB29D8DF}" sibTransId="{29C62F3F-B9AA-4272-B514-112AC8A2CC1F}"/>
    <dgm:cxn modelId="{DF67AE69-0D18-4092-A948-24FAC3C239F8}" srcId="{3CB9014D-4507-4195-A4D6-526900F690A1}" destId="{B132C585-71CD-433D-AAE9-3008931D9C5A}" srcOrd="3" destOrd="0" parTransId="{993186D1-D902-4F8A-86D6-D7DEEC9CF009}" sibTransId="{55FBE91A-7379-4F53-86FF-6B4952D40826}"/>
    <dgm:cxn modelId="{6E593A6C-03A3-43FF-8853-4FF1327E763E}" srcId="{3CB9014D-4507-4195-A4D6-526900F690A1}" destId="{9E93F1B8-5A37-421F-B140-AD25ACAD6B78}" srcOrd="0" destOrd="0" parTransId="{F1B14153-9EFB-4D92-82D1-E52B373AEE1F}" sibTransId="{1577A009-8D15-49B9-B8BD-CB345D455D50}"/>
    <dgm:cxn modelId="{ACC45972-8613-46ED-A38C-9E42DDAC3D15}" srcId="{3CB9014D-4507-4195-A4D6-526900F690A1}" destId="{414F7A8A-FE4E-4AF0-99A8-7F8AD86599CC}" srcOrd="2" destOrd="0" parTransId="{E4DF4102-25BF-4101-9B3B-4CDFB141865A}" sibTransId="{27DD42B4-2C6F-4489-98A7-864C5ACF1574}"/>
    <dgm:cxn modelId="{C6DD597C-8DD3-41DC-B4AA-49F0FCE9F1AC}" type="presOf" srcId="{BD69DF87-4C7A-443C-A492-3C2EC79A06A7}" destId="{880FEB4D-F52E-4C24-93DD-1EDC13071A31}" srcOrd="0" destOrd="0" presId="urn:microsoft.com/office/officeart/2005/8/layout/hList6"/>
    <dgm:cxn modelId="{1054C09D-5E5C-4EC7-910A-DB25D89CE412}" type="presOf" srcId="{DE74097A-A269-4B12-AE8C-ACAB344F0EFC}" destId="{C19D40CE-EDC7-4A42-AB38-2189E25F1A83}" srcOrd="0" destOrd="1" presId="urn:microsoft.com/office/officeart/2005/8/layout/hList6"/>
    <dgm:cxn modelId="{D71F30A4-10A3-487B-9176-A72B4EEC22DB}" srcId="{414F7A8A-FE4E-4AF0-99A8-7F8AD86599CC}" destId="{712F801E-B103-4719-B179-A9E02DAE9DCC}" srcOrd="0" destOrd="0" parTransId="{14A6A8B7-E017-47B2-A682-2220F8120176}" sibTransId="{CDAA56A7-E7B7-4258-8F84-062364D2C6D1}"/>
    <dgm:cxn modelId="{52511BA6-D439-4A7C-94AC-958FC8A4149F}" type="presOf" srcId="{42FE0814-D623-417C-8F86-C6388F03FF31}" destId="{880FEB4D-F52E-4C24-93DD-1EDC13071A31}" srcOrd="0" destOrd="2" presId="urn:microsoft.com/office/officeart/2005/8/layout/hList6"/>
    <dgm:cxn modelId="{7673F6AC-E0CD-4A48-B83C-7328E513C48A}" srcId="{3CB9014D-4507-4195-A4D6-526900F690A1}" destId="{BD69DF87-4C7A-443C-A492-3C2EC79A06A7}" srcOrd="1" destOrd="0" parTransId="{E7404428-D9F2-48AB-BF81-C7CD90855C4F}" sibTransId="{E508086C-A28C-45F7-8E01-EC8751A1E5CE}"/>
    <dgm:cxn modelId="{00E48FC0-7C7C-4065-B061-6B267C139E96}" type="presOf" srcId="{712F801E-B103-4719-B179-A9E02DAE9DCC}" destId="{3A28EA09-6C9A-4AD2-8566-C927D512EC78}" srcOrd="0" destOrd="1" presId="urn:microsoft.com/office/officeart/2005/8/layout/hList6"/>
    <dgm:cxn modelId="{3E36C0C1-57E8-4798-994C-5CDB6DEECD92}" srcId="{414F7A8A-FE4E-4AF0-99A8-7F8AD86599CC}" destId="{7AF80CEA-8616-460C-AAA5-526D77030C9F}" srcOrd="2" destOrd="0" parTransId="{E007AB2C-F742-4189-A527-C0B98F29DE39}" sibTransId="{4DA80903-FBCC-4FBE-A954-7D3E5CD6BF2F}"/>
    <dgm:cxn modelId="{65671FC3-1B91-4885-BAAE-D310FBF71549}" type="presOf" srcId="{A407FAFE-2ABA-4E70-892E-AAA04615D1FA}" destId="{3A28EA09-6C9A-4AD2-8566-C927D512EC78}" srcOrd="0" destOrd="2" presId="urn:microsoft.com/office/officeart/2005/8/layout/hList6"/>
    <dgm:cxn modelId="{DDE7DAC5-07D0-496B-B991-B855C14BB887}" type="presOf" srcId="{7AF80CEA-8616-460C-AAA5-526D77030C9F}" destId="{3A28EA09-6C9A-4AD2-8566-C927D512EC78}" srcOrd="0" destOrd="3" presId="urn:microsoft.com/office/officeart/2005/8/layout/hList6"/>
    <dgm:cxn modelId="{B31299CE-A237-4049-AEE8-12DAAFAF5125}" type="presOf" srcId="{C37EA9A8-964D-495B-ABE4-6F35A4B6774D}" destId="{880FEB4D-F52E-4C24-93DD-1EDC13071A31}" srcOrd="0" destOrd="1" presId="urn:microsoft.com/office/officeart/2005/8/layout/hList6"/>
    <dgm:cxn modelId="{DB252DD0-D866-4F61-B0A3-80187D6DCC9B}" srcId="{9E93F1B8-5A37-421F-B140-AD25ACAD6B78}" destId="{80CC2A2E-9963-4691-B6DC-D6FE5E042A81}" srcOrd="1" destOrd="0" parTransId="{49AFB29E-7CE7-47F5-90BD-81BA674404DC}" sibTransId="{4574671D-663E-49EA-B7F2-3018D3475FF0}"/>
    <dgm:cxn modelId="{C44286DC-7C33-4A57-AB97-490741896884}" srcId="{414F7A8A-FE4E-4AF0-99A8-7F8AD86599CC}" destId="{A407FAFE-2ABA-4E70-892E-AAA04615D1FA}" srcOrd="1" destOrd="0" parTransId="{DD10C81F-C191-4EDD-A667-8867F89A860B}" sibTransId="{3BD4AF3C-96F9-4C9C-B3E7-C60EE18743F8}"/>
    <dgm:cxn modelId="{C42F16E2-2FCB-418C-98C5-4E75564A06E5}" type="presOf" srcId="{9E93F1B8-5A37-421F-B140-AD25ACAD6B78}" destId="{C19D40CE-EDC7-4A42-AB38-2189E25F1A83}" srcOrd="0" destOrd="0" presId="urn:microsoft.com/office/officeart/2005/8/layout/hList6"/>
    <dgm:cxn modelId="{7F928DE4-0DE7-4B9A-A19F-EAAC3F0824E4}" srcId="{BD69DF87-4C7A-443C-A492-3C2EC79A06A7}" destId="{C37EA9A8-964D-495B-ABE4-6F35A4B6774D}" srcOrd="0" destOrd="0" parTransId="{89113C58-E6E5-4004-B419-990C90C40C7F}" sibTransId="{A671F48B-5C48-4A32-B2CB-2190D139BB4C}"/>
    <dgm:cxn modelId="{7079B4EB-23DB-4BC7-9A59-479ED016CDC5}" srcId="{9E93F1B8-5A37-421F-B140-AD25ACAD6B78}" destId="{A5053763-D061-4810-9CE9-B4AE3B1CCB37}" srcOrd="2" destOrd="0" parTransId="{C0CD4DC6-F5DC-47E7-8C79-BD0E3D96800C}" sibTransId="{70643250-7CC7-4529-90AC-4B1E85532114}"/>
    <dgm:cxn modelId="{8EE43AF7-FC25-4419-9698-A5B4A34BC97D}" srcId="{BD69DF87-4C7A-443C-A492-3C2EC79A06A7}" destId="{42FE0814-D623-417C-8F86-C6388F03FF31}" srcOrd="1" destOrd="0" parTransId="{27346B68-EAA1-4DE7-B100-F56C5A37E024}" sibTransId="{4810E484-4D2B-48B5-81CD-76A35C3BA5F5}"/>
    <dgm:cxn modelId="{2B3D5426-0ABA-4E27-9E0C-3F97AA1A7DFB}" type="presParOf" srcId="{C63AE479-986D-4482-BCE6-0104D8B40898}" destId="{C19D40CE-EDC7-4A42-AB38-2189E25F1A83}" srcOrd="0" destOrd="0" presId="urn:microsoft.com/office/officeart/2005/8/layout/hList6"/>
    <dgm:cxn modelId="{7EBFC3B2-7E97-4889-B0AA-03CA95818633}" type="presParOf" srcId="{C63AE479-986D-4482-BCE6-0104D8B40898}" destId="{65BB71F6-25BF-48F5-B848-6597FFDE3D41}" srcOrd="1" destOrd="0" presId="urn:microsoft.com/office/officeart/2005/8/layout/hList6"/>
    <dgm:cxn modelId="{10F1CBAB-E968-4DDF-B4D9-86683D9C9E3F}" type="presParOf" srcId="{C63AE479-986D-4482-BCE6-0104D8B40898}" destId="{880FEB4D-F52E-4C24-93DD-1EDC13071A31}" srcOrd="2" destOrd="0" presId="urn:microsoft.com/office/officeart/2005/8/layout/hList6"/>
    <dgm:cxn modelId="{EDA78E4C-F7F7-4A0C-81CF-44228D6EB918}" type="presParOf" srcId="{C63AE479-986D-4482-BCE6-0104D8B40898}" destId="{6F0AE6E2-1782-40E9-918F-549EDA1A0451}" srcOrd="3" destOrd="0" presId="urn:microsoft.com/office/officeart/2005/8/layout/hList6"/>
    <dgm:cxn modelId="{C9AC2CF4-C8ED-470C-8406-5388DA582FB8}" type="presParOf" srcId="{C63AE479-986D-4482-BCE6-0104D8B40898}" destId="{3A28EA09-6C9A-4AD2-8566-C927D512EC78}" srcOrd="4" destOrd="0" presId="urn:microsoft.com/office/officeart/2005/8/layout/hList6"/>
    <dgm:cxn modelId="{59A7A03E-FD32-4531-A8C5-FA022F9CA398}" type="presParOf" srcId="{C63AE479-986D-4482-BCE6-0104D8B40898}" destId="{7267DA51-7544-4462-B4F3-FEBCE9F66237}" srcOrd="5" destOrd="0" presId="urn:microsoft.com/office/officeart/2005/8/layout/hList6"/>
    <dgm:cxn modelId="{3E9DEF37-05C8-4AF8-85A8-9B04DC1765EF}" type="presParOf" srcId="{C63AE479-986D-4482-BCE6-0104D8B40898}" destId="{7B7D7EF3-FED2-4D6D-BC80-DA599AB5B41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25DA1D-34B4-4D20-93AF-DCE57370531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E5931A-8927-47B5-85E5-E5992A12BDD1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Your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Worldview</a:t>
          </a:r>
        </a:p>
      </dgm:t>
    </dgm:pt>
    <dgm:pt modelId="{BC2F8ABC-6523-46F1-8FAA-13EF4B7B27C8}" type="parTrans" cxnId="{605408C6-E641-44CA-A8D6-C29561BA45D0}">
      <dgm:prSet/>
      <dgm:spPr/>
      <dgm:t>
        <a:bodyPr/>
        <a:lstStyle/>
        <a:p>
          <a:endParaRPr lang="en-US"/>
        </a:p>
      </dgm:t>
    </dgm:pt>
    <dgm:pt modelId="{FDAC6DF8-5228-4693-8CD1-3F8263B9D378}" type="sibTrans" cxnId="{605408C6-E641-44CA-A8D6-C29561BA45D0}">
      <dgm:prSet/>
      <dgm:spPr/>
      <dgm:t>
        <a:bodyPr/>
        <a:lstStyle/>
        <a:p>
          <a:endParaRPr lang="en-US"/>
        </a:p>
      </dgm:t>
    </dgm:pt>
    <dgm:pt modelId="{FBBA2032-A40F-456D-8029-FAF2AC7C92DF}">
      <dgm:prSet phldrT="[Text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600" b="1" dirty="0">
              <a:solidFill>
                <a:schemeClr val="bg1"/>
              </a:solidFill>
              <a:latin typeface="+mn-lt"/>
            </a:rPr>
            <a:t>Biblical Theism</a:t>
          </a:r>
        </a:p>
      </dgm:t>
    </dgm:pt>
    <dgm:pt modelId="{FCF7E0A6-58EE-45F3-A75A-47203445EA52}" type="parTrans" cxnId="{FFAE5691-E877-4B1A-BEFE-18F531036783}">
      <dgm:prSet/>
      <dgm:spPr>
        <a:ln w="3810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5C260F3F-6B5C-47A8-9400-BF764499CFF2}" type="sibTrans" cxnId="{FFAE5691-E877-4B1A-BEFE-18F531036783}">
      <dgm:prSet/>
      <dgm:spPr/>
      <dgm:t>
        <a:bodyPr/>
        <a:lstStyle/>
        <a:p>
          <a:endParaRPr lang="en-US"/>
        </a:p>
      </dgm:t>
    </dgm:pt>
    <dgm:pt modelId="{89E414C8-6BFE-49D3-A070-F5D47474417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600" b="1" dirty="0">
              <a:latin typeface="+mn-lt"/>
            </a:rPr>
            <a:t>Secular Humanism</a:t>
          </a:r>
        </a:p>
      </dgm:t>
    </dgm:pt>
    <dgm:pt modelId="{59A22D5E-1AAA-40C8-9EC5-EB022A5DF4A6}" type="parTrans" cxnId="{64E3EACE-3C8D-4631-9C8A-D0C4279B41E5}">
      <dgm:prSet/>
      <dgm:spPr>
        <a:ln w="3810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2633F14A-A6DE-4F1F-BADD-3FB7222D5558}" type="sibTrans" cxnId="{64E3EACE-3C8D-4631-9C8A-D0C4279B41E5}">
      <dgm:prSet/>
      <dgm:spPr/>
      <dgm:t>
        <a:bodyPr/>
        <a:lstStyle/>
        <a:p>
          <a:endParaRPr lang="en-US"/>
        </a:p>
      </dgm:t>
    </dgm:pt>
    <dgm:pt modelId="{F6EC74CF-B4BA-42F7-B231-61FD7B888BFF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2600" b="1" dirty="0">
              <a:solidFill>
                <a:schemeClr val="bg1"/>
              </a:solidFill>
              <a:latin typeface="+mn-lt"/>
            </a:rPr>
            <a:t>Eastern Mysticism</a:t>
          </a:r>
        </a:p>
      </dgm:t>
    </dgm:pt>
    <dgm:pt modelId="{D90BE160-382B-4650-8E41-36D3CE02FF8C}" type="parTrans" cxnId="{0C9D0F7A-AFB7-4B03-92E2-6325A4059003}">
      <dgm:prSet/>
      <dgm:spPr>
        <a:ln w="3810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156C838A-18FF-4904-A054-455229813559}" type="sibTrans" cxnId="{0C9D0F7A-AFB7-4B03-92E2-6325A4059003}">
      <dgm:prSet/>
      <dgm:spPr/>
      <dgm:t>
        <a:bodyPr/>
        <a:lstStyle/>
        <a:p>
          <a:endParaRPr lang="en-US"/>
        </a:p>
      </dgm:t>
    </dgm:pt>
    <dgm:pt modelId="{BD43F344-7D0A-4094-9EAF-4E29ED917A59}">
      <dgm:prSet phldrT="[Text]" custT="1"/>
      <dgm:spPr>
        <a:solidFill>
          <a:srgbClr val="FFC000"/>
        </a:solidFill>
      </dgm:spPr>
      <dgm:t>
        <a:bodyPr anchor="t"/>
        <a:lstStyle/>
        <a:p>
          <a:pPr>
            <a:lnSpc>
              <a:spcPct val="100000"/>
            </a:lnSpc>
          </a:pPr>
          <a:r>
            <a:rPr lang="en-US" sz="2600" b="1" dirty="0">
              <a:solidFill>
                <a:schemeClr val="bg1"/>
              </a:solidFill>
              <a:latin typeface="+mn-lt"/>
            </a:rPr>
            <a:t>Moralistic Therapeutic Deism</a:t>
          </a:r>
        </a:p>
      </dgm:t>
    </dgm:pt>
    <dgm:pt modelId="{CF0F93B0-7889-440F-9E11-6038EEA79FB9}" type="parTrans" cxnId="{CF893F8C-30CE-44EB-A2E7-73826A83B8FD}">
      <dgm:prSet/>
      <dgm:spPr>
        <a:ln w="3810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4C21A67C-0509-447C-82BA-2F2FA3E4DAE3}" type="sibTrans" cxnId="{CF893F8C-30CE-44EB-A2E7-73826A83B8FD}">
      <dgm:prSet/>
      <dgm:spPr/>
      <dgm:t>
        <a:bodyPr/>
        <a:lstStyle/>
        <a:p>
          <a:endParaRPr lang="en-US"/>
        </a:p>
      </dgm:t>
    </dgm:pt>
    <dgm:pt modelId="{39532AF3-FB21-4523-8CE6-2BCB73989A14}">
      <dgm:prSet custT="1"/>
      <dgm:spPr>
        <a:solidFill>
          <a:srgbClr val="C00000"/>
        </a:solidFill>
      </dgm:spPr>
      <dgm:t>
        <a:bodyPr/>
        <a:lstStyle/>
        <a:p>
          <a:r>
            <a:rPr lang="en-US" sz="2600" b="1" dirty="0">
              <a:latin typeface="+mn-lt"/>
            </a:rPr>
            <a:t>Postmodernism</a:t>
          </a:r>
        </a:p>
      </dgm:t>
    </dgm:pt>
    <dgm:pt modelId="{ECF5738A-1175-4551-8D48-AB2CF7109046}" type="parTrans" cxnId="{34115858-2F42-448D-B877-F2D48F835BA1}">
      <dgm:prSet/>
      <dgm:spPr>
        <a:ln w="3810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244DC902-ED83-4489-9525-CD418427E648}" type="sibTrans" cxnId="{34115858-2F42-448D-B877-F2D48F835BA1}">
      <dgm:prSet/>
      <dgm:spPr/>
      <dgm:t>
        <a:bodyPr/>
        <a:lstStyle/>
        <a:p>
          <a:endParaRPr lang="en-US"/>
        </a:p>
      </dgm:t>
    </dgm:pt>
    <dgm:pt modelId="{D0FCA5A4-9AC5-45B9-94B9-14D979D679F8}">
      <dgm:prSet custT="1"/>
      <dgm:spPr>
        <a:solidFill>
          <a:srgbClr val="00B0F0"/>
        </a:solidFill>
      </dgm:spPr>
      <dgm:t>
        <a:bodyPr/>
        <a:lstStyle/>
        <a:p>
          <a:r>
            <a:rPr lang="en-US" sz="2600" b="1" dirty="0">
              <a:solidFill>
                <a:schemeClr val="bg1"/>
              </a:solidFill>
              <a:latin typeface="+mn-lt"/>
            </a:rPr>
            <a:t>Marxism</a:t>
          </a:r>
        </a:p>
      </dgm:t>
    </dgm:pt>
    <dgm:pt modelId="{8127178B-E9B4-43DB-9DCE-006B77B5B1BF}" type="parTrans" cxnId="{56D45453-03A3-4AF6-97B8-8623A7F76E8A}">
      <dgm:prSet/>
      <dgm:spPr>
        <a:ln w="3810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5830A525-936D-40BE-9385-179F76916641}" type="sibTrans" cxnId="{56D45453-03A3-4AF6-97B8-8623A7F76E8A}">
      <dgm:prSet/>
      <dgm:spPr/>
      <dgm:t>
        <a:bodyPr/>
        <a:lstStyle/>
        <a:p>
          <a:endParaRPr lang="en-US"/>
        </a:p>
      </dgm:t>
    </dgm:pt>
    <dgm:pt modelId="{F1C8E390-ED0C-403F-AD35-7DA041B62340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600" b="1" dirty="0">
              <a:solidFill>
                <a:schemeClr val="bg1"/>
              </a:solidFill>
            </a:rPr>
            <a:t>Nihilism</a:t>
          </a:r>
        </a:p>
      </dgm:t>
    </dgm:pt>
    <dgm:pt modelId="{E8346684-50C5-4006-9E09-AAE9D276E3DB}" type="parTrans" cxnId="{817C2255-6118-4C8A-AEA1-76AB02F37D56}">
      <dgm:prSet/>
      <dgm:spPr>
        <a:ln w="3810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BC2396E1-BDD4-4A6F-974A-5CEE543619E7}" type="sibTrans" cxnId="{817C2255-6118-4C8A-AEA1-76AB02F37D56}">
      <dgm:prSet/>
      <dgm:spPr/>
      <dgm:t>
        <a:bodyPr/>
        <a:lstStyle/>
        <a:p>
          <a:endParaRPr lang="en-US"/>
        </a:p>
      </dgm:t>
    </dgm:pt>
    <dgm:pt modelId="{BB624F83-9A74-4241-AE47-DCEF5808A073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600" b="1" dirty="0"/>
            <a:t>Existentialism</a:t>
          </a:r>
        </a:p>
      </dgm:t>
    </dgm:pt>
    <dgm:pt modelId="{41B600D3-3340-42B3-8B9E-FF7A901BECF4}" type="parTrans" cxnId="{A55C333D-53E3-4BEB-A9D8-F90BA8BF94D3}">
      <dgm:prSet/>
      <dgm:spPr>
        <a:ln w="3810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C45E96AB-7AC4-4049-B041-D2B0957DEE9E}" type="sibTrans" cxnId="{A55C333D-53E3-4BEB-A9D8-F90BA8BF94D3}">
      <dgm:prSet/>
      <dgm:spPr/>
      <dgm:t>
        <a:bodyPr/>
        <a:lstStyle/>
        <a:p>
          <a:endParaRPr lang="en-US"/>
        </a:p>
      </dgm:t>
    </dgm:pt>
    <dgm:pt modelId="{9AA979A3-E655-4F75-BDA1-52BDEED69F98}" type="pres">
      <dgm:prSet presAssocID="{4025DA1D-34B4-4D20-93AF-DCE57370531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499C431-98C9-45D0-A911-B8323E8FDBCB}" type="pres">
      <dgm:prSet presAssocID="{4EE5931A-8927-47B5-85E5-E5992A12BDD1}" presName="centerShape" presStyleLbl="node0" presStyleIdx="0" presStyleCnt="1" custScaleX="339893" custScaleY="146239"/>
      <dgm:spPr/>
    </dgm:pt>
    <dgm:pt modelId="{36471CE2-B54F-4781-89E8-3FF956D12600}" type="pres">
      <dgm:prSet presAssocID="{FCF7E0A6-58EE-45F3-A75A-47203445EA52}" presName="Name9" presStyleLbl="parChTrans1D2" presStyleIdx="0" presStyleCnt="8"/>
      <dgm:spPr/>
    </dgm:pt>
    <dgm:pt modelId="{02C7D10E-ADF9-4AAE-A626-BF3C9D576D5C}" type="pres">
      <dgm:prSet presAssocID="{FCF7E0A6-58EE-45F3-A75A-47203445EA52}" presName="connTx" presStyleLbl="parChTrans1D2" presStyleIdx="0" presStyleCnt="8"/>
      <dgm:spPr/>
    </dgm:pt>
    <dgm:pt modelId="{8CC4E235-70D6-499E-A82F-82978FF40747}" type="pres">
      <dgm:prSet presAssocID="{FBBA2032-A40F-456D-8029-FAF2AC7C92DF}" presName="node" presStyleLbl="node1" presStyleIdx="0" presStyleCnt="8" custScaleX="288340" custRadScaleRad="99864" custRadScaleInc="-1500">
        <dgm:presLayoutVars>
          <dgm:bulletEnabled val="1"/>
        </dgm:presLayoutVars>
      </dgm:prSet>
      <dgm:spPr>
        <a:prstGeom prst="flowChartProcess">
          <a:avLst/>
        </a:prstGeom>
      </dgm:spPr>
    </dgm:pt>
    <dgm:pt modelId="{52BA0649-0272-4CB3-95C9-2C7012891B48}" type="pres">
      <dgm:prSet presAssocID="{8127178B-E9B4-43DB-9DCE-006B77B5B1BF}" presName="Name9" presStyleLbl="parChTrans1D2" presStyleIdx="1" presStyleCnt="8"/>
      <dgm:spPr/>
    </dgm:pt>
    <dgm:pt modelId="{FA0BB6E7-7CCC-4A6E-AD4D-9B6BC8AD5B73}" type="pres">
      <dgm:prSet presAssocID="{8127178B-E9B4-43DB-9DCE-006B77B5B1BF}" presName="connTx" presStyleLbl="parChTrans1D2" presStyleIdx="1" presStyleCnt="8"/>
      <dgm:spPr/>
    </dgm:pt>
    <dgm:pt modelId="{CCC0A60B-5792-4397-914A-F1D281E435EB}" type="pres">
      <dgm:prSet presAssocID="{D0FCA5A4-9AC5-45B9-94B9-14D979D679F8}" presName="node" presStyleLbl="node1" presStyleIdx="1" presStyleCnt="8" custScaleX="313179" custRadScaleRad="239854" custRadScaleInc="107669">
        <dgm:presLayoutVars>
          <dgm:bulletEnabled val="1"/>
        </dgm:presLayoutVars>
      </dgm:prSet>
      <dgm:spPr>
        <a:prstGeom prst="flowChartProcess">
          <a:avLst/>
        </a:prstGeom>
      </dgm:spPr>
    </dgm:pt>
    <dgm:pt modelId="{F521C96D-9590-407E-B54B-4B1FAE7BEFD0}" type="pres">
      <dgm:prSet presAssocID="{59A22D5E-1AAA-40C8-9EC5-EB022A5DF4A6}" presName="Name9" presStyleLbl="parChTrans1D2" presStyleIdx="2" presStyleCnt="8"/>
      <dgm:spPr/>
    </dgm:pt>
    <dgm:pt modelId="{2D6666E9-D80F-4375-9F57-2A136BF62F45}" type="pres">
      <dgm:prSet presAssocID="{59A22D5E-1AAA-40C8-9EC5-EB022A5DF4A6}" presName="connTx" presStyleLbl="parChTrans1D2" presStyleIdx="2" presStyleCnt="8"/>
      <dgm:spPr/>
    </dgm:pt>
    <dgm:pt modelId="{50BC53C9-2785-4C85-AA6A-9F3134548404}" type="pres">
      <dgm:prSet presAssocID="{89E414C8-6BFE-49D3-A070-F5D474744176}" presName="node" presStyleLbl="node1" presStyleIdx="2" presStyleCnt="8" custScaleX="277835" custRadScaleRad="249217" custRadScaleInc="-12970">
        <dgm:presLayoutVars>
          <dgm:bulletEnabled val="1"/>
        </dgm:presLayoutVars>
      </dgm:prSet>
      <dgm:spPr>
        <a:prstGeom prst="flowChartProcess">
          <a:avLst/>
        </a:prstGeom>
      </dgm:spPr>
    </dgm:pt>
    <dgm:pt modelId="{B12D05DC-3F91-44E4-B8B2-323E7A2C52D3}" type="pres">
      <dgm:prSet presAssocID="{41B600D3-3340-42B3-8B9E-FF7A901BECF4}" presName="Name9" presStyleLbl="parChTrans1D2" presStyleIdx="3" presStyleCnt="8"/>
      <dgm:spPr/>
    </dgm:pt>
    <dgm:pt modelId="{C678F6F2-1196-4F01-98CA-71F2EB69637A}" type="pres">
      <dgm:prSet presAssocID="{41B600D3-3340-42B3-8B9E-FF7A901BECF4}" presName="connTx" presStyleLbl="parChTrans1D2" presStyleIdx="3" presStyleCnt="8"/>
      <dgm:spPr/>
    </dgm:pt>
    <dgm:pt modelId="{7092F2FB-CDE8-404B-85C5-1B129BD00567}" type="pres">
      <dgm:prSet presAssocID="{BB624F83-9A74-4241-AE47-DCEF5808A073}" presName="node" presStyleLbl="node1" presStyleIdx="3" presStyleCnt="8" custScaleX="299089" custRadScaleRad="223853" custRadScaleInc="-116846">
        <dgm:presLayoutVars>
          <dgm:bulletEnabled val="1"/>
        </dgm:presLayoutVars>
      </dgm:prSet>
      <dgm:spPr>
        <a:prstGeom prst="rect">
          <a:avLst/>
        </a:prstGeom>
      </dgm:spPr>
    </dgm:pt>
    <dgm:pt modelId="{CC87518C-0ABB-47D8-83EB-D96BACC086DB}" type="pres">
      <dgm:prSet presAssocID="{D90BE160-382B-4650-8E41-36D3CE02FF8C}" presName="Name9" presStyleLbl="parChTrans1D2" presStyleIdx="4" presStyleCnt="8"/>
      <dgm:spPr/>
    </dgm:pt>
    <dgm:pt modelId="{BB94724C-986E-4266-A91A-38E2007E2AD4}" type="pres">
      <dgm:prSet presAssocID="{D90BE160-382B-4650-8E41-36D3CE02FF8C}" presName="connTx" presStyleLbl="parChTrans1D2" presStyleIdx="4" presStyleCnt="8"/>
      <dgm:spPr/>
    </dgm:pt>
    <dgm:pt modelId="{83852715-C313-4076-A31E-ECEBEF0A122F}" type="pres">
      <dgm:prSet presAssocID="{F6EC74CF-B4BA-42F7-B231-61FD7B888BFF}" presName="node" presStyleLbl="node1" presStyleIdx="4" presStyleCnt="8" custScaleX="301311" custRadScaleRad="98404" custRadScaleInc="-965">
        <dgm:presLayoutVars>
          <dgm:bulletEnabled val="1"/>
        </dgm:presLayoutVars>
      </dgm:prSet>
      <dgm:spPr>
        <a:prstGeom prst="flowChartProcess">
          <a:avLst/>
        </a:prstGeom>
      </dgm:spPr>
    </dgm:pt>
    <dgm:pt modelId="{5CC27F97-F0E3-4B0F-83A1-D12CB4241831}" type="pres">
      <dgm:prSet presAssocID="{CF0F93B0-7889-440F-9E11-6038EEA79FB9}" presName="Name9" presStyleLbl="parChTrans1D2" presStyleIdx="5" presStyleCnt="8"/>
      <dgm:spPr/>
    </dgm:pt>
    <dgm:pt modelId="{1F20CE71-6160-4FFB-9357-3B1AA168210B}" type="pres">
      <dgm:prSet presAssocID="{CF0F93B0-7889-440F-9E11-6038EEA79FB9}" presName="connTx" presStyleLbl="parChTrans1D2" presStyleIdx="5" presStyleCnt="8"/>
      <dgm:spPr/>
    </dgm:pt>
    <dgm:pt modelId="{8CD55FBB-9138-4E07-B13B-C13D3F25EBA4}" type="pres">
      <dgm:prSet presAssocID="{BD43F344-7D0A-4094-9EAF-4E29ED917A59}" presName="node" presStyleLbl="node1" presStyleIdx="5" presStyleCnt="8" custScaleX="362383" custRadScaleRad="227409" custRadScaleInc="208965">
        <dgm:presLayoutVars>
          <dgm:bulletEnabled val="1"/>
        </dgm:presLayoutVars>
      </dgm:prSet>
      <dgm:spPr>
        <a:prstGeom prst="flowChartProcess">
          <a:avLst/>
        </a:prstGeom>
      </dgm:spPr>
    </dgm:pt>
    <dgm:pt modelId="{F81D316A-A2EC-411F-AB97-63E8CCC13042}" type="pres">
      <dgm:prSet presAssocID="{E8346684-50C5-4006-9E09-AAE9D276E3DB}" presName="Name9" presStyleLbl="parChTrans1D2" presStyleIdx="6" presStyleCnt="8"/>
      <dgm:spPr/>
    </dgm:pt>
    <dgm:pt modelId="{83B1B982-ABD8-4580-AC63-FC8B1391E97C}" type="pres">
      <dgm:prSet presAssocID="{E8346684-50C5-4006-9E09-AAE9D276E3DB}" presName="connTx" presStyleLbl="parChTrans1D2" presStyleIdx="6" presStyleCnt="8"/>
      <dgm:spPr/>
    </dgm:pt>
    <dgm:pt modelId="{16E67445-659D-4294-B451-FAFE0CD59A48}" type="pres">
      <dgm:prSet presAssocID="{F1C8E390-ED0C-403F-AD35-7DA041B62340}" presName="node" presStyleLbl="node1" presStyleIdx="6" presStyleCnt="8" custScaleX="301876" custRadScaleRad="245477" custRadScaleInc="-74476">
        <dgm:presLayoutVars>
          <dgm:bulletEnabled val="1"/>
        </dgm:presLayoutVars>
      </dgm:prSet>
      <dgm:spPr>
        <a:prstGeom prst="rect">
          <a:avLst/>
        </a:prstGeom>
      </dgm:spPr>
    </dgm:pt>
    <dgm:pt modelId="{084EB8D4-351D-42F2-85D9-E2E70F74ED76}" type="pres">
      <dgm:prSet presAssocID="{ECF5738A-1175-4551-8D48-AB2CF7109046}" presName="Name9" presStyleLbl="parChTrans1D2" presStyleIdx="7" presStyleCnt="8"/>
      <dgm:spPr/>
    </dgm:pt>
    <dgm:pt modelId="{A084B9E8-1BEB-413A-A9DD-1304CEE3D762}" type="pres">
      <dgm:prSet presAssocID="{ECF5738A-1175-4551-8D48-AB2CF7109046}" presName="connTx" presStyleLbl="parChTrans1D2" presStyleIdx="7" presStyleCnt="8"/>
      <dgm:spPr/>
    </dgm:pt>
    <dgm:pt modelId="{1344CCBE-8186-45F6-85FC-1872CE1192E7}" type="pres">
      <dgm:prSet presAssocID="{39532AF3-FB21-4523-8CE6-2BCB73989A14}" presName="node" presStyleLbl="node1" presStyleIdx="7" presStyleCnt="8" custScaleX="302760" custRadScaleRad="249579" custRadScaleInc="-108444">
        <dgm:presLayoutVars>
          <dgm:bulletEnabled val="1"/>
        </dgm:presLayoutVars>
      </dgm:prSet>
      <dgm:spPr>
        <a:prstGeom prst="flowChartProcess">
          <a:avLst/>
        </a:prstGeom>
      </dgm:spPr>
    </dgm:pt>
  </dgm:ptLst>
  <dgm:cxnLst>
    <dgm:cxn modelId="{E7C18907-5038-47E9-8A48-AC1DBDCF1FAB}" type="presOf" srcId="{59A22D5E-1AAA-40C8-9EC5-EB022A5DF4A6}" destId="{2D6666E9-D80F-4375-9F57-2A136BF62F45}" srcOrd="1" destOrd="0" presId="urn:microsoft.com/office/officeart/2005/8/layout/radial1"/>
    <dgm:cxn modelId="{39DC030C-FBCF-4753-BE5A-DD9190E83C54}" type="presOf" srcId="{E8346684-50C5-4006-9E09-AAE9D276E3DB}" destId="{83B1B982-ABD8-4580-AC63-FC8B1391E97C}" srcOrd="1" destOrd="0" presId="urn:microsoft.com/office/officeart/2005/8/layout/radial1"/>
    <dgm:cxn modelId="{A8763A2D-7D61-4310-B332-8861C4577B26}" type="presOf" srcId="{D0FCA5A4-9AC5-45B9-94B9-14D979D679F8}" destId="{CCC0A60B-5792-4397-914A-F1D281E435EB}" srcOrd="0" destOrd="0" presId="urn:microsoft.com/office/officeart/2005/8/layout/radial1"/>
    <dgm:cxn modelId="{DB4D7833-7F6B-4C13-ADB9-7245FB052648}" type="presOf" srcId="{CF0F93B0-7889-440F-9E11-6038EEA79FB9}" destId="{1F20CE71-6160-4FFB-9357-3B1AA168210B}" srcOrd="1" destOrd="0" presId="urn:microsoft.com/office/officeart/2005/8/layout/radial1"/>
    <dgm:cxn modelId="{A55C333D-53E3-4BEB-A9D8-F90BA8BF94D3}" srcId="{4EE5931A-8927-47B5-85E5-E5992A12BDD1}" destId="{BB624F83-9A74-4241-AE47-DCEF5808A073}" srcOrd="3" destOrd="0" parTransId="{41B600D3-3340-42B3-8B9E-FF7A901BECF4}" sibTransId="{C45E96AB-7AC4-4049-B041-D2B0957DEE9E}"/>
    <dgm:cxn modelId="{970F6941-529B-4469-A755-39C90BE6F48C}" type="presOf" srcId="{CF0F93B0-7889-440F-9E11-6038EEA79FB9}" destId="{5CC27F97-F0E3-4B0F-83A1-D12CB4241831}" srcOrd="0" destOrd="0" presId="urn:microsoft.com/office/officeart/2005/8/layout/radial1"/>
    <dgm:cxn modelId="{2765D342-CB31-4F47-BFF3-45D66176C47B}" type="presOf" srcId="{E8346684-50C5-4006-9E09-AAE9D276E3DB}" destId="{F81D316A-A2EC-411F-AB97-63E8CCC13042}" srcOrd="0" destOrd="0" presId="urn:microsoft.com/office/officeart/2005/8/layout/radial1"/>
    <dgm:cxn modelId="{B0333F63-B7A3-41B7-A09A-286AE34039BE}" type="presOf" srcId="{8127178B-E9B4-43DB-9DCE-006B77B5B1BF}" destId="{FA0BB6E7-7CCC-4A6E-AD4D-9B6BC8AD5B73}" srcOrd="1" destOrd="0" presId="urn:microsoft.com/office/officeart/2005/8/layout/radial1"/>
    <dgm:cxn modelId="{FA133047-3F29-4D41-A155-B095B3C334C5}" type="presOf" srcId="{41B600D3-3340-42B3-8B9E-FF7A901BECF4}" destId="{B12D05DC-3F91-44E4-B8B2-323E7A2C52D3}" srcOrd="0" destOrd="0" presId="urn:microsoft.com/office/officeart/2005/8/layout/radial1"/>
    <dgm:cxn modelId="{D9BD0E6A-78B7-4C12-A2EC-9D3BF5842A8D}" type="presOf" srcId="{ECF5738A-1175-4551-8D48-AB2CF7109046}" destId="{A084B9E8-1BEB-413A-A9DD-1304CEE3D762}" srcOrd="1" destOrd="0" presId="urn:microsoft.com/office/officeart/2005/8/layout/radial1"/>
    <dgm:cxn modelId="{A4BFC152-B75E-475E-9397-D7161085F593}" type="presOf" srcId="{ECF5738A-1175-4551-8D48-AB2CF7109046}" destId="{084EB8D4-351D-42F2-85D9-E2E70F74ED76}" srcOrd="0" destOrd="0" presId="urn:microsoft.com/office/officeart/2005/8/layout/radial1"/>
    <dgm:cxn modelId="{56D45453-03A3-4AF6-97B8-8623A7F76E8A}" srcId="{4EE5931A-8927-47B5-85E5-E5992A12BDD1}" destId="{D0FCA5A4-9AC5-45B9-94B9-14D979D679F8}" srcOrd="1" destOrd="0" parTransId="{8127178B-E9B4-43DB-9DCE-006B77B5B1BF}" sibTransId="{5830A525-936D-40BE-9385-179F76916641}"/>
    <dgm:cxn modelId="{56D10554-5CF6-450D-BD42-27A23051CEBF}" type="presOf" srcId="{BD43F344-7D0A-4094-9EAF-4E29ED917A59}" destId="{8CD55FBB-9138-4E07-B13B-C13D3F25EBA4}" srcOrd="0" destOrd="0" presId="urn:microsoft.com/office/officeart/2005/8/layout/radial1"/>
    <dgm:cxn modelId="{817C2255-6118-4C8A-AEA1-76AB02F37D56}" srcId="{4EE5931A-8927-47B5-85E5-E5992A12BDD1}" destId="{F1C8E390-ED0C-403F-AD35-7DA041B62340}" srcOrd="6" destOrd="0" parTransId="{E8346684-50C5-4006-9E09-AAE9D276E3DB}" sibTransId="{BC2396E1-BDD4-4A6F-974A-5CEE543619E7}"/>
    <dgm:cxn modelId="{34115858-2F42-448D-B877-F2D48F835BA1}" srcId="{4EE5931A-8927-47B5-85E5-E5992A12BDD1}" destId="{39532AF3-FB21-4523-8CE6-2BCB73989A14}" srcOrd="7" destOrd="0" parTransId="{ECF5738A-1175-4551-8D48-AB2CF7109046}" sibTransId="{244DC902-ED83-4489-9525-CD418427E648}"/>
    <dgm:cxn modelId="{0C9D0F7A-AFB7-4B03-92E2-6325A4059003}" srcId="{4EE5931A-8927-47B5-85E5-E5992A12BDD1}" destId="{F6EC74CF-B4BA-42F7-B231-61FD7B888BFF}" srcOrd="4" destOrd="0" parTransId="{D90BE160-382B-4650-8E41-36D3CE02FF8C}" sibTransId="{156C838A-18FF-4904-A054-455229813559}"/>
    <dgm:cxn modelId="{4AE40388-B8EF-4758-814D-FC8CDC5CD541}" type="presOf" srcId="{FCF7E0A6-58EE-45F3-A75A-47203445EA52}" destId="{02C7D10E-ADF9-4AAE-A626-BF3C9D576D5C}" srcOrd="1" destOrd="0" presId="urn:microsoft.com/office/officeart/2005/8/layout/radial1"/>
    <dgm:cxn modelId="{CF893F8C-30CE-44EB-A2E7-73826A83B8FD}" srcId="{4EE5931A-8927-47B5-85E5-E5992A12BDD1}" destId="{BD43F344-7D0A-4094-9EAF-4E29ED917A59}" srcOrd="5" destOrd="0" parTransId="{CF0F93B0-7889-440F-9E11-6038EEA79FB9}" sibTransId="{4C21A67C-0509-447C-82BA-2F2FA3E4DAE3}"/>
    <dgm:cxn modelId="{FFAE5691-E877-4B1A-BEFE-18F531036783}" srcId="{4EE5931A-8927-47B5-85E5-E5992A12BDD1}" destId="{FBBA2032-A40F-456D-8029-FAF2AC7C92DF}" srcOrd="0" destOrd="0" parTransId="{FCF7E0A6-58EE-45F3-A75A-47203445EA52}" sibTransId="{5C260F3F-6B5C-47A8-9400-BF764499CFF2}"/>
    <dgm:cxn modelId="{D0076499-FFB2-4E3F-9869-9DD24BA9091E}" type="presOf" srcId="{8127178B-E9B4-43DB-9DCE-006B77B5B1BF}" destId="{52BA0649-0272-4CB3-95C9-2C7012891B48}" srcOrd="0" destOrd="0" presId="urn:microsoft.com/office/officeart/2005/8/layout/radial1"/>
    <dgm:cxn modelId="{BE34C39F-ACE0-41AE-AF5C-8486DEDD5F45}" type="presOf" srcId="{39532AF3-FB21-4523-8CE6-2BCB73989A14}" destId="{1344CCBE-8186-45F6-85FC-1872CE1192E7}" srcOrd="0" destOrd="0" presId="urn:microsoft.com/office/officeart/2005/8/layout/radial1"/>
    <dgm:cxn modelId="{3C201EAA-B598-49D2-807D-61BC539D8C81}" type="presOf" srcId="{BB624F83-9A74-4241-AE47-DCEF5808A073}" destId="{7092F2FB-CDE8-404B-85C5-1B129BD00567}" srcOrd="0" destOrd="0" presId="urn:microsoft.com/office/officeart/2005/8/layout/radial1"/>
    <dgm:cxn modelId="{52ECCFB3-AD3C-4683-96D2-B3077A35D254}" type="presOf" srcId="{D90BE160-382B-4650-8E41-36D3CE02FF8C}" destId="{BB94724C-986E-4266-A91A-38E2007E2AD4}" srcOrd="1" destOrd="0" presId="urn:microsoft.com/office/officeart/2005/8/layout/radial1"/>
    <dgm:cxn modelId="{771AEBB5-AACE-4A74-8BD7-626C28A39E9A}" type="presOf" srcId="{59A22D5E-1AAA-40C8-9EC5-EB022A5DF4A6}" destId="{F521C96D-9590-407E-B54B-4B1FAE7BEFD0}" srcOrd="0" destOrd="0" presId="urn:microsoft.com/office/officeart/2005/8/layout/radial1"/>
    <dgm:cxn modelId="{99EE03BB-584A-4FD8-A33B-C6E5ECB4D27F}" type="presOf" srcId="{4EE5931A-8927-47B5-85E5-E5992A12BDD1}" destId="{6499C431-98C9-45D0-A911-B8323E8FDBCB}" srcOrd="0" destOrd="0" presId="urn:microsoft.com/office/officeart/2005/8/layout/radial1"/>
    <dgm:cxn modelId="{9EA155BC-E07C-41FF-84E4-882E471A9C3D}" type="presOf" srcId="{F1C8E390-ED0C-403F-AD35-7DA041B62340}" destId="{16E67445-659D-4294-B451-FAFE0CD59A48}" srcOrd="0" destOrd="0" presId="urn:microsoft.com/office/officeart/2005/8/layout/radial1"/>
    <dgm:cxn modelId="{035056BC-F3E0-4D17-AB9F-C5BBFCB9DFBD}" type="presOf" srcId="{89E414C8-6BFE-49D3-A070-F5D474744176}" destId="{50BC53C9-2785-4C85-AA6A-9F3134548404}" srcOrd="0" destOrd="0" presId="urn:microsoft.com/office/officeart/2005/8/layout/radial1"/>
    <dgm:cxn modelId="{605408C6-E641-44CA-A8D6-C29561BA45D0}" srcId="{4025DA1D-34B4-4D20-93AF-DCE57370531C}" destId="{4EE5931A-8927-47B5-85E5-E5992A12BDD1}" srcOrd="0" destOrd="0" parTransId="{BC2F8ABC-6523-46F1-8FAA-13EF4B7B27C8}" sibTransId="{FDAC6DF8-5228-4693-8CD1-3F8263B9D378}"/>
    <dgm:cxn modelId="{3B9258C6-5A2F-4F32-BA77-99CABE1E5EF3}" type="presOf" srcId="{FBBA2032-A40F-456D-8029-FAF2AC7C92DF}" destId="{8CC4E235-70D6-499E-A82F-82978FF40747}" srcOrd="0" destOrd="0" presId="urn:microsoft.com/office/officeart/2005/8/layout/radial1"/>
    <dgm:cxn modelId="{64E3EACE-3C8D-4631-9C8A-D0C4279B41E5}" srcId="{4EE5931A-8927-47B5-85E5-E5992A12BDD1}" destId="{89E414C8-6BFE-49D3-A070-F5D474744176}" srcOrd="2" destOrd="0" parTransId="{59A22D5E-1AAA-40C8-9EC5-EB022A5DF4A6}" sibTransId="{2633F14A-A6DE-4F1F-BADD-3FB7222D5558}"/>
    <dgm:cxn modelId="{933262E6-FBF1-47DB-8675-32A94C922F19}" type="presOf" srcId="{F6EC74CF-B4BA-42F7-B231-61FD7B888BFF}" destId="{83852715-C313-4076-A31E-ECEBEF0A122F}" srcOrd="0" destOrd="0" presId="urn:microsoft.com/office/officeart/2005/8/layout/radial1"/>
    <dgm:cxn modelId="{7B8C63EB-877F-4900-85CC-3D1E4772F9E1}" type="presOf" srcId="{4025DA1D-34B4-4D20-93AF-DCE57370531C}" destId="{9AA979A3-E655-4F75-BDA1-52BDEED69F98}" srcOrd="0" destOrd="0" presId="urn:microsoft.com/office/officeart/2005/8/layout/radial1"/>
    <dgm:cxn modelId="{3B76BDF5-C17C-460C-B8EA-DA4A7F7724A4}" type="presOf" srcId="{41B600D3-3340-42B3-8B9E-FF7A901BECF4}" destId="{C678F6F2-1196-4F01-98CA-71F2EB69637A}" srcOrd="1" destOrd="0" presId="urn:microsoft.com/office/officeart/2005/8/layout/radial1"/>
    <dgm:cxn modelId="{B42E1CFC-7527-4D8C-840A-D65E6ED3A47B}" type="presOf" srcId="{FCF7E0A6-58EE-45F3-A75A-47203445EA52}" destId="{36471CE2-B54F-4781-89E8-3FF956D12600}" srcOrd="0" destOrd="0" presId="urn:microsoft.com/office/officeart/2005/8/layout/radial1"/>
    <dgm:cxn modelId="{21B99EFF-4E12-4C25-9853-3D11FACF0EDA}" type="presOf" srcId="{D90BE160-382B-4650-8E41-36D3CE02FF8C}" destId="{CC87518C-0ABB-47D8-83EB-D96BACC086DB}" srcOrd="0" destOrd="0" presId="urn:microsoft.com/office/officeart/2005/8/layout/radial1"/>
    <dgm:cxn modelId="{3BA3E083-AEDE-4132-9758-6C9AFAA60233}" type="presParOf" srcId="{9AA979A3-E655-4F75-BDA1-52BDEED69F98}" destId="{6499C431-98C9-45D0-A911-B8323E8FDBCB}" srcOrd="0" destOrd="0" presId="urn:microsoft.com/office/officeart/2005/8/layout/radial1"/>
    <dgm:cxn modelId="{63268398-F4EC-4306-9B4E-DB2B1CC6AC51}" type="presParOf" srcId="{9AA979A3-E655-4F75-BDA1-52BDEED69F98}" destId="{36471CE2-B54F-4781-89E8-3FF956D12600}" srcOrd="1" destOrd="0" presId="urn:microsoft.com/office/officeart/2005/8/layout/radial1"/>
    <dgm:cxn modelId="{E6348564-BA19-4EEC-8360-EB79E2A8C4FF}" type="presParOf" srcId="{36471CE2-B54F-4781-89E8-3FF956D12600}" destId="{02C7D10E-ADF9-4AAE-A626-BF3C9D576D5C}" srcOrd="0" destOrd="0" presId="urn:microsoft.com/office/officeart/2005/8/layout/radial1"/>
    <dgm:cxn modelId="{EDF75C19-4CC7-4B01-B427-CF9A83BBA956}" type="presParOf" srcId="{9AA979A3-E655-4F75-BDA1-52BDEED69F98}" destId="{8CC4E235-70D6-499E-A82F-82978FF40747}" srcOrd="2" destOrd="0" presId="urn:microsoft.com/office/officeart/2005/8/layout/radial1"/>
    <dgm:cxn modelId="{FDAE49AA-38C9-4F7B-8B04-B2305F459DAA}" type="presParOf" srcId="{9AA979A3-E655-4F75-BDA1-52BDEED69F98}" destId="{52BA0649-0272-4CB3-95C9-2C7012891B48}" srcOrd="3" destOrd="0" presId="urn:microsoft.com/office/officeart/2005/8/layout/radial1"/>
    <dgm:cxn modelId="{4EAE99C1-4AA5-4FA6-B81B-B0B3CFE60DF4}" type="presParOf" srcId="{52BA0649-0272-4CB3-95C9-2C7012891B48}" destId="{FA0BB6E7-7CCC-4A6E-AD4D-9B6BC8AD5B73}" srcOrd="0" destOrd="0" presId="urn:microsoft.com/office/officeart/2005/8/layout/radial1"/>
    <dgm:cxn modelId="{47B92DD7-4E13-4E9F-AB74-DB2A76D8C530}" type="presParOf" srcId="{9AA979A3-E655-4F75-BDA1-52BDEED69F98}" destId="{CCC0A60B-5792-4397-914A-F1D281E435EB}" srcOrd="4" destOrd="0" presId="urn:microsoft.com/office/officeart/2005/8/layout/radial1"/>
    <dgm:cxn modelId="{D6D8FAC8-850E-4705-B2D5-C857A7E42BC4}" type="presParOf" srcId="{9AA979A3-E655-4F75-BDA1-52BDEED69F98}" destId="{F521C96D-9590-407E-B54B-4B1FAE7BEFD0}" srcOrd="5" destOrd="0" presId="urn:microsoft.com/office/officeart/2005/8/layout/radial1"/>
    <dgm:cxn modelId="{5157CE7C-DC48-4173-8716-3773B1F4B31B}" type="presParOf" srcId="{F521C96D-9590-407E-B54B-4B1FAE7BEFD0}" destId="{2D6666E9-D80F-4375-9F57-2A136BF62F45}" srcOrd="0" destOrd="0" presId="urn:microsoft.com/office/officeart/2005/8/layout/radial1"/>
    <dgm:cxn modelId="{60A9EF8E-E97D-437C-9C16-5E48B105F2AF}" type="presParOf" srcId="{9AA979A3-E655-4F75-BDA1-52BDEED69F98}" destId="{50BC53C9-2785-4C85-AA6A-9F3134548404}" srcOrd="6" destOrd="0" presId="urn:microsoft.com/office/officeart/2005/8/layout/radial1"/>
    <dgm:cxn modelId="{6D97CC79-2621-4977-A277-EBF6E1B0F120}" type="presParOf" srcId="{9AA979A3-E655-4F75-BDA1-52BDEED69F98}" destId="{B12D05DC-3F91-44E4-B8B2-323E7A2C52D3}" srcOrd="7" destOrd="0" presId="urn:microsoft.com/office/officeart/2005/8/layout/radial1"/>
    <dgm:cxn modelId="{795BAB44-B0A6-48CD-92CA-423163C304CD}" type="presParOf" srcId="{B12D05DC-3F91-44E4-B8B2-323E7A2C52D3}" destId="{C678F6F2-1196-4F01-98CA-71F2EB69637A}" srcOrd="0" destOrd="0" presId="urn:microsoft.com/office/officeart/2005/8/layout/radial1"/>
    <dgm:cxn modelId="{9B167EED-CCD5-456B-BA72-0FD174CABDBF}" type="presParOf" srcId="{9AA979A3-E655-4F75-BDA1-52BDEED69F98}" destId="{7092F2FB-CDE8-404B-85C5-1B129BD00567}" srcOrd="8" destOrd="0" presId="urn:microsoft.com/office/officeart/2005/8/layout/radial1"/>
    <dgm:cxn modelId="{D38D6183-92DC-4010-9CE0-9903AD658E29}" type="presParOf" srcId="{9AA979A3-E655-4F75-BDA1-52BDEED69F98}" destId="{CC87518C-0ABB-47D8-83EB-D96BACC086DB}" srcOrd="9" destOrd="0" presId="urn:microsoft.com/office/officeart/2005/8/layout/radial1"/>
    <dgm:cxn modelId="{D59B3CC3-31E2-4F0F-AF3C-6E864C7B10AE}" type="presParOf" srcId="{CC87518C-0ABB-47D8-83EB-D96BACC086DB}" destId="{BB94724C-986E-4266-A91A-38E2007E2AD4}" srcOrd="0" destOrd="0" presId="urn:microsoft.com/office/officeart/2005/8/layout/radial1"/>
    <dgm:cxn modelId="{2D70D07C-B4C0-487F-B55C-7005F9912B94}" type="presParOf" srcId="{9AA979A3-E655-4F75-BDA1-52BDEED69F98}" destId="{83852715-C313-4076-A31E-ECEBEF0A122F}" srcOrd="10" destOrd="0" presId="urn:microsoft.com/office/officeart/2005/8/layout/radial1"/>
    <dgm:cxn modelId="{F62905DF-6137-48B1-A2E6-EB32E3303D79}" type="presParOf" srcId="{9AA979A3-E655-4F75-BDA1-52BDEED69F98}" destId="{5CC27F97-F0E3-4B0F-83A1-D12CB4241831}" srcOrd="11" destOrd="0" presId="urn:microsoft.com/office/officeart/2005/8/layout/radial1"/>
    <dgm:cxn modelId="{7A4DAA00-4D6C-4627-B62C-B0382A727774}" type="presParOf" srcId="{5CC27F97-F0E3-4B0F-83A1-D12CB4241831}" destId="{1F20CE71-6160-4FFB-9357-3B1AA168210B}" srcOrd="0" destOrd="0" presId="urn:microsoft.com/office/officeart/2005/8/layout/radial1"/>
    <dgm:cxn modelId="{831F7C1B-97AD-4CC6-B3F9-E061B0441F9F}" type="presParOf" srcId="{9AA979A3-E655-4F75-BDA1-52BDEED69F98}" destId="{8CD55FBB-9138-4E07-B13B-C13D3F25EBA4}" srcOrd="12" destOrd="0" presId="urn:microsoft.com/office/officeart/2005/8/layout/radial1"/>
    <dgm:cxn modelId="{AB20ADEC-BD31-410D-B5D0-699566B53019}" type="presParOf" srcId="{9AA979A3-E655-4F75-BDA1-52BDEED69F98}" destId="{F81D316A-A2EC-411F-AB97-63E8CCC13042}" srcOrd="13" destOrd="0" presId="urn:microsoft.com/office/officeart/2005/8/layout/radial1"/>
    <dgm:cxn modelId="{4780195C-B541-40F4-A84D-EDD1979EB961}" type="presParOf" srcId="{F81D316A-A2EC-411F-AB97-63E8CCC13042}" destId="{83B1B982-ABD8-4580-AC63-FC8B1391E97C}" srcOrd="0" destOrd="0" presId="urn:microsoft.com/office/officeart/2005/8/layout/radial1"/>
    <dgm:cxn modelId="{D7F41EA3-3798-4A0B-948C-766A6B71D168}" type="presParOf" srcId="{9AA979A3-E655-4F75-BDA1-52BDEED69F98}" destId="{16E67445-659D-4294-B451-FAFE0CD59A48}" srcOrd="14" destOrd="0" presId="urn:microsoft.com/office/officeart/2005/8/layout/radial1"/>
    <dgm:cxn modelId="{C8E799A2-DA02-4F6E-B337-336C26B5DA12}" type="presParOf" srcId="{9AA979A3-E655-4F75-BDA1-52BDEED69F98}" destId="{084EB8D4-351D-42F2-85D9-E2E70F74ED76}" srcOrd="15" destOrd="0" presId="urn:microsoft.com/office/officeart/2005/8/layout/radial1"/>
    <dgm:cxn modelId="{EAA4D044-75A6-423C-B0C0-1BFBA9A7C051}" type="presParOf" srcId="{084EB8D4-351D-42F2-85D9-E2E70F74ED76}" destId="{A084B9E8-1BEB-413A-A9DD-1304CEE3D762}" srcOrd="0" destOrd="0" presId="urn:microsoft.com/office/officeart/2005/8/layout/radial1"/>
    <dgm:cxn modelId="{2AD4C0B8-8FB4-457F-83BC-F5EDED1E4B0D}" type="presParOf" srcId="{9AA979A3-E655-4F75-BDA1-52BDEED69F98}" destId="{1344CCBE-8186-45F6-85FC-1872CE1192E7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807D84-1818-4915-A147-E496D617CB1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E80E24-4DC3-45EC-B784-86D1669A5524}">
      <dgm:prSet phldrT="[Text]" custT="1"/>
      <dgm:spPr>
        <a:solidFill>
          <a:srgbClr val="FF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rPr>
            <a:t>6% of all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rPr>
            <a:t>adults 18+</a:t>
          </a:r>
        </a:p>
      </dgm:t>
    </dgm:pt>
    <dgm:pt modelId="{B634E9AF-7947-408B-91DF-6EACA39AAC9C}" type="parTrans" cxnId="{6566E692-5622-4D03-8FED-B21D5110B03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54E3D11-9CD6-464F-8BDF-93C5084D1685}" type="sibTrans" cxnId="{6566E692-5622-4D03-8FED-B21D5110B03C}">
      <dgm:prSet/>
      <dgm:spPr/>
      <dgm:t>
        <a:bodyPr/>
        <a:lstStyle/>
        <a:p>
          <a:endParaRPr lang="en-US"/>
        </a:p>
      </dgm:t>
    </dgm:pt>
    <dgm:pt modelId="{38335395-3B17-4B60-BDE4-9E6B0942288D}">
      <dgm:prSet phldrT="[Text]"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+mn-lt"/>
              <a:cs typeface="Calibri" pitchFamily="34" charset="0"/>
            </a:rPr>
            <a:t>19% of theologically-defined born again Christians</a:t>
          </a:r>
        </a:p>
      </dgm:t>
    </dgm:pt>
    <dgm:pt modelId="{4CFB5B08-9740-4F8A-83ED-77F05F7BD053}" type="parTrans" cxnId="{EF54C91D-A553-4531-B3FD-07A96006D42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562DF0B-21DD-45C3-B5E2-7F191C2475EA}" type="sibTrans" cxnId="{EF54C91D-A553-4531-B3FD-07A96006D42C}">
      <dgm:prSet/>
      <dgm:spPr/>
      <dgm:t>
        <a:bodyPr/>
        <a:lstStyle/>
        <a:p>
          <a:endParaRPr lang="en-US"/>
        </a:p>
      </dgm:t>
    </dgm:pt>
    <dgm:pt modelId="{501890A0-2FAE-4034-9BDF-5611F8949A85}">
      <dgm:prSet phldrT="[Text]"/>
      <dgm:spPr/>
      <dgm:t>
        <a:bodyPr/>
        <a:lstStyle/>
        <a:p>
          <a:endParaRPr lang="en-US" dirty="0"/>
        </a:p>
      </dgm:t>
    </dgm:pt>
    <dgm:pt modelId="{4CE387FE-248F-48D0-8510-4134F3F053D3}" type="parTrans" cxnId="{E3950111-D701-46FA-B6F8-816FB484C39F}">
      <dgm:prSet/>
      <dgm:spPr/>
      <dgm:t>
        <a:bodyPr/>
        <a:lstStyle/>
        <a:p>
          <a:endParaRPr lang="en-US"/>
        </a:p>
      </dgm:t>
    </dgm:pt>
    <dgm:pt modelId="{C986927F-8033-45AE-B7EB-26A9385DC4DC}" type="sibTrans" cxnId="{E3950111-D701-46FA-B6F8-816FB484C39F}">
      <dgm:prSet/>
      <dgm:spPr/>
      <dgm:t>
        <a:bodyPr/>
        <a:lstStyle/>
        <a:p>
          <a:endParaRPr lang="en-US"/>
        </a:p>
      </dgm:t>
    </dgm:pt>
    <dgm:pt modelId="{5227E70A-B295-4918-B758-48E971ED6BD9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+mn-lt"/>
              <a:cs typeface="Calibri" pitchFamily="34" charset="0"/>
            </a:rPr>
            <a:t>4% of Millennials</a:t>
          </a:r>
        </a:p>
      </dgm:t>
    </dgm:pt>
    <dgm:pt modelId="{B8948DE7-1755-493C-BD8D-276F0C8B5A89}" type="parTrans" cxnId="{ACD5B92F-B999-4B49-8106-66BB6BC9E22E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C046D31-7DD2-400A-90AB-EAA07BB47F38}" type="sibTrans" cxnId="{ACD5B92F-B999-4B49-8106-66BB6BC9E22E}">
      <dgm:prSet/>
      <dgm:spPr/>
      <dgm:t>
        <a:bodyPr/>
        <a:lstStyle/>
        <a:p>
          <a:endParaRPr lang="en-US"/>
        </a:p>
      </dgm:t>
    </dgm:pt>
    <dgm:pt modelId="{8A8D09D5-5417-4220-933E-02D833636A4A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400" b="1" dirty="0">
              <a:solidFill>
                <a:schemeClr val="bg1"/>
              </a:solidFill>
              <a:latin typeface="+mn-lt"/>
            </a:rPr>
            <a:t>21% who attend  an evangelical church</a:t>
          </a:r>
        </a:p>
      </dgm:t>
    </dgm:pt>
    <dgm:pt modelId="{3667CC65-2DF0-4C94-87F9-96F4E8EA5A61}" type="parTrans" cxnId="{890245A5-5949-4D60-BD5E-0ADAC4F0BEB8}">
      <dgm:prSet/>
      <dgm:spPr/>
      <dgm:t>
        <a:bodyPr/>
        <a:lstStyle/>
        <a:p>
          <a:endParaRPr lang="en-US"/>
        </a:p>
      </dgm:t>
    </dgm:pt>
    <dgm:pt modelId="{E3B8384A-221C-42E4-BD0A-A5DD2907F4BA}" type="sibTrans" cxnId="{890245A5-5949-4D60-BD5E-0ADAC4F0BEB8}">
      <dgm:prSet/>
      <dgm:spPr/>
      <dgm:t>
        <a:bodyPr/>
        <a:lstStyle/>
        <a:p>
          <a:endParaRPr lang="en-US"/>
        </a:p>
      </dgm:t>
    </dgm:pt>
    <dgm:pt modelId="{424926EF-4741-44CE-B47F-324CA3DB9438}">
      <dgm:prSet/>
      <dgm:spPr/>
      <dgm:t>
        <a:bodyPr/>
        <a:lstStyle/>
        <a:p>
          <a:endParaRPr lang="en-US" dirty="0"/>
        </a:p>
      </dgm:t>
    </dgm:pt>
    <dgm:pt modelId="{B79EE69E-6B00-43A8-B20B-E42B156B128E}" type="parTrans" cxnId="{5C75B205-CF29-447A-8BD0-033EB68B435A}">
      <dgm:prSet/>
      <dgm:spPr/>
      <dgm:t>
        <a:bodyPr/>
        <a:lstStyle/>
        <a:p>
          <a:endParaRPr lang="en-US"/>
        </a:p>
      </dgm:t>
    </dgm:pt>
    <dgm:pt modelId="{FA493D73-0373-46FA-B9C6-DD4878717C91}" type="sibTrans" cxnId="{5C75B205-CF29-447A-8BD0-033EB68B435A}">
      <dgm:prSet/>
      <dgm:spPr/>
      <dgm:t>
        <a:bodyPr/>
        <a:lstStyle/>
        <a:p>
          <a:endParaRPr lang="en-US"/>
        </a:p>
      </dgm:t>
    </dgm:pt>
    <dgm:pt modelId="{14A6BE31-B3DA-473C-81F4-3465842708C4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+mn-lt"/>
            </a:rPr>
            <a:t>1% of Catholics</a:t>
          </a:r>
        </a:p>
      </dgm:t>
    </dgm:pt>
    <dgm:pt modelId="{E853815D-3296-4D2B-B345-4E7217E6CFB9}" type="parTrans" cxnId="{514B991E-BC07-4601-A5D9-4BBD09443B1A}">
      <dgm:prSet/>
      <dgm:spPr/>
      <dgm:t>
        <a:bodyPr/>
        <a:lstStyle/>
        <a:p>
          <a:endParaRPr lang="en-US"/>
        </a:p>
      </dgm:t>
    </dgm:pt>
    <dgm:pt modelId="{DD2D83A2-0FB7-438B-821F-167DBB453553}" type="sibTrans" cxnId="{514B991E-BC07-4601-A5D9-4BBD09443B1A}">
      <dgm:prSet/>
      <dgm:spPr/>
      <dgm:t>
        <a:bodyPr/>
        <a:lstStyle/>
        <a:p>
          <a:endParaRPr lang="en-US"/>
        </a:p>
      </dgm:t>
    </dgm:pt>
    <dgm:pt modelId="{C91EE7FB-CCE7-42AD-9F10-B6B04128C339}">
      <dgm:prSet/>
      <dgm:spPr/>
      <dgm:t>
        <a:bodyPr/>
        <a:lstStyle/>
        <a:p>
          <a:endParaRPr lang="en-US" dirty="0"/>
        </a:p>
      </dgm:t>
    </dgm:pt>
    <dgm:pt modelId="{1C75EBE4-2C43-4EA6-9043-2D9E8CB316DB}" type="parTrans" cxnId="{64DC8CFF-8DFF-4E06-8BA8-2AC90A94C2EA}">
      <dgm:prSet/>
      <dgm:spPr/>
      <dgm:t>
        <a:bodyPr/>
        <a:lstStyle/>
        <a:p>
          <a:endParaRPr lang="en-US"/>
        </a:p>
      </dgm:t>
    </dgm:pt>
    <dgm:pt modelId="{7854CECE-E866-4024-A412-D99CD13A1D77}" type="sibTrans" cxnId="{64DC8CFF-8DFF-4E06-8BA8-2AC90A94C2EA}">
      <dgm:prSet/>
      <dgm:spPr/>
      <dgm:t>
        <a:bodyPr/>
        <a:lstStyle/>
        <a:p>
          <a:endParaRPr lang="en-US"/>
        </a:p>
      </dgm:t>
    </dgm:pt>
    <dgm:pt modelId="{892F1773-40BB-49A5-9E17-0C904DED4E92}" type="pres">
      <dgm:prSet presAssocID="{0C807D84-1818-4915-A147-E496D617CB1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A675C66-EE60-4379-AC3B-50AE7D998F91}" type="pres">
      <dgm:prSet presAssocID="{0C807D84-1818-4915-A147-E496D617CB13}" presName="cycle" presStyleCnt="0"/>
      <dgm:spPr/>
    </dgm:pt>
    <dgm:pt modelId="{DA0E14A6-CB83-46E5-8CA2-AA7FF2BBBED2}" type="pres">
      <dgm:prSet presAssocID="{0C807D84-1818-4915-A147-E496D617CB13}" presName="centerShape" presStyleCnt="0"/>
      <dgm:spPr/>
    </dgm:pt>
    <dgm:pt modelId="{AC8360E3-A53C-4D3C-987D-34D629A78D2C}" type="pres">
      <dgm:prSet presAssocID="{0C807D84-1818-4915-A147-E496D617CB13}" presName="connSite" presStyleLbl="node1" presStyleIdx="0" presStyleCnt="6"/>
      <dgm:spPr/>
    </dgm:pt>
    <dgm:pt modelId="{50F6E15E-A62B-43F6-8F50-19920CC6778D}" type="pres">
      <dgm:prSet presAssocID="{0C807D84-1818-4915-A147-E496D617CB13}" presName="visible" presStyleLbl="node1" presStyleIdx="0" presStyleCnt="6" custScaleX="358014" custScaleY="294703" custLinFactX="9834" custLinFactNeighborX="100000" custLinFactNeighborY="160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217E0CE-0389-4DA2-83B8-D38E7DDB0EBA}" type="pres">
      <dgm:prSet presAssocID="{3667CC65-2DF0-4C94-87F9-96F4E8EA5A61}" presName="Name25" presStyleLbl="parChTrans1D1" presStyleIdx="0" presStyleCnt="5"/>
      <dgm:spPr/>
    </dgm:pt>
    <dgm:pt modelId="{463CBF01-5323-44C9-B247-4EC1188E15A9}" type="pres">
      <dgm:prSet presAssocID="{8A8D09D5-5417-4220-933E-02D833636A4A}" presName="node" presStyleCnt="0"/>
      <dgm:spPr/>
    </dgm:pt>
    <dgm:pt modelId="{84A0DFB9-6A05-4AB5-82AB-21303675C424}" type="pres">
      <dgm:prSet presAssocID="{8A8D09D5-5417-4220-933E-02D833636A4A}" presName="parentNode" presStyleLbl="node1" presStyleIdx="1" presStyleCnt="6" custScaleX="375685" custScaleY="142212" custLinFactX="-140199" custLinFactY="48442" custLinFactNeighborX="-200000" custLinFactNeighborY="100000">
        <dgm:presLayoutVars>
          <dgm:chMax val="1"/>
          <dgm:bulletEnabled val="1"/>
        </dgm:presLayoutVars>
      </dgm:prSet>
      <dgm:spPr/>
    </dgm:pt>
    <dgm:pt modelId="{CAE9FADC-6BD3-49F3-BAC5-528C13D20E1F}" type="pres">
      <dgm:prSet presAssocID="{8A8D09D5-5417-4220-933E-02D833636A4A}" presName="childNode" presStyleLbl="revTx" presStyleIdx="0" presStyleCnt="3">
        <dgm:presLayoutVars>
          <dgm:bulletEnabled val="1"/>
        </dgm:presLayoutVars>
      </dgm:prSet>
      <dgm:spPr/>
    </dgm:pt>
    <dgm:pt modelId="{02AD244F-AF14-48BE-A890-C510F2757BB0}" type="pres">
      <dgm:prSet presAssocID="{E853815D-3296-4D2B-B345-4E7217E6CFB9}" presName="Name25" presStyleLbl="parChTrans1D1" presStyleIdx="1" presStyleCnt="5"/>
      <dgm:spPr/>
    </dgm:pt>
    <dgm:pt modelId="{4CE98949-3ED7-4D8D-AD25-6E2D3677CC9D}" type="pres">
      <dgm:prSet presAssocID="{14A6BE31-B3DA-473C-81F4-3465842708C4}" presName="node" presStyleCnt="0"/>
      <dgm:spPr/>
    </dgm:pt>
    <dgm:pt modelId="{C9188505-761F-472C-BB81-6E796822CEE7}" type="pres">
      <dgm:prSet presAssocID="{14A6BE31-B3DA-473C-81F4-3465842708C4}" presName="parentNode" presStyleLbl="node1" presStyleIdx="2" presStyleCnt="6" custScaleX="320203" custScaleY="149240" custLinFactX="-200000" custLinFactY="110184" custLinFactNeighborX="-227320" custLinFactNeighborY="200000">
        <dgm:presLayoutVars>
          <dgm:chMax val="1"/>
          <dgm:bulletEnabled val="1"/>
        </dgm:presLayoutVars>
      </dgm:prSet>
      <dgm:spPr/>
    </dgm:pt>
    <dgm:pt modelId="{D142D9B2-51CB-428D-BC5D-7472BB634220}" type="pres">
      <dgm:prSet presAssocID="{14A6BE31-B3DA-473C-81F4-3465842708C4}" presName="childNode" presStyleLbl="revTx" presStyleIdx="1" presStyleCnt="3">
        <dgm:presLayoutVars>
          <dgm:bulletEnabled val="1"/>
        </dgm:presLayoutVars>
      </dgm:prSet>
      <dgm:spPr/>
    </dgm:pt>
    <dgm:pt modelId="{932245FF-FC32-4351-BF54-35252DD3B9D3}" type="pres">
      <dgm:prSet presAssocID="{B634E9AF-7947-408B-91DF-6EACA39AAC9C}" presName="Name25" presStyleLbl="parChTrans1D1" presStyleIdx="2" presStyleCnt="5"/>
      <dgm:spPr/>
    </dgm:pt>
    <dgm:pt modelId="{2D6C6D45-8DC3-4C41-9088-040FB1E55584}" type="pres">
      <dgm:prSet presAssocID="{F9E80E24-4DC3-45EC-B784-86D1669A5524}" presName="node" presStyleCnt="0"/>
      <dgm:spPr/>
    </dgm:pt>
    <dgm:pt modelId="{C3C2632B-3495-4D9A-8304-CBDBBD1418BD}" type="pres">
      <dgm:prSet presAssocID="{F9E80E24-4DC3-45EC-B784-86D1669A5524}" presName="parentNode" presStyleLbl="node1" presStyleIdx="3" presStyleCnt="6" custScaleX="381531" custScaleY="156607" custLinFactY="-100000" custLinFactNeighborX="-48124" custLinFactNeighborY="-132804">
        <dgm:presLayoutVars>
          <dgm:chMax val="1"/>
          <dgm:bulletEnabled val="1"/>
        </dgm:presLayoutVars>
      </dgm:prSet>
      <dgm:spPr/>
    </dgm:pt>
    <dgm:pt modelId="{B432D21B-F9B5-4084-A99E-257E031F2578}" type="pres">
      <dgm:prSet presAssocID="{F9E80E24-4DC3-45EC-B784-86D1669A5524}" presName="childNode" presStyleLbl="revTx" presStyleIdx="1" presStyleCnt="3">
        <dgm:presLayoutVars>
          <dgm:bulletEnabled val="1"/>
        </dgm:presLayoutVars>
      </dgm:prSet>
      <dgm:spPr/>
    </dgm:pt>
    <dgm:pt modelId="{546D8801-0816-4FB5-A557-7454E8A94AA6}" type="pres">
      <dgm:prSet presAssocID="{B8948DE7-1755-493C-BD8D-276F0C8B5A89}" presName="Name25" presStyleLbl="parChTrans1D1" presStyleIdx="3" presStyleCnt="5"/>
      <dgm:spPr/>
    </dgm:pt>
    <dgm:pt modelId="{BE955F66-3C27-4377-84B9-12EB554F6A16}" type="pres">
      <dgm:prSet presAssocID="{5227E70A-B295-4918-B758-48E971ED6BD9}" presName="node" presStyleCnt="0"/>
      <dgm:spPr/>
    </dgm:pt>
    <dgm:pt modelId="{25E913C8-9CAC-4EB2-9E7C-DFB82856C01A}" type="pres">
      <dgm:prSet presAssocID="{5227E70A-B295-4918-B758-48E971ED6BD9}" presName="parentNode" presStyleLbl="node1" presStyleIdx="4" presStyleCnt="6" custScaleX="343360" custScaleY="135836" custLinFactX="144961" custLinFactY="-100000" custLinFactNeighborX="200000" custLinFactNeighborY="-133932">
        <dgm:presLayoutVars>
          <dgm:chMax val="1"/>
          <dgm:bulletEnabled val="1"/>
        </dgm:presLayoutVars>
      </dgm:prSet>
      <dgm:spPr/>
    </dgm:pt>
    <dgm:pt modelId="{3859379E-AB1D-4B63-A185-8D9929FAD730}" type="pres">
      <dgm:prSet presAssocID="{5227E70A-B295-4918-B758-48E971ED6BD9}" presName="childNode" presStyleLbl="revTx" presStyleIdx="1" presStyleCnt="3">
        <dgm:presLayoutVars>
          <dgm:bulletEnabled val="1"/>
        </dgm:presLayoutVars>
      </dgm:prSet>
      <dgm:spPr/>
    </dgm:pt>
    <dgm:pt modelId="{DE8FFED9-CECF-4F7A-9E3C-6D65D0C1BD5A}" type="pres">
      <dgm:prSet presAssocID="{4CFB5B08-9740-4F8A-83ED-77F05F7BD053}" presName="Name25" presStyleLbl="parChTrans1D1" presStyleIdx="4" presStyleCnt="5"/>
      <dgm:spPr/>
    </dgm:pt>
    <dgm:pt modelId="{44EB33D4-A0F8-459B-BFA8-162C1C9CF8C6}" type="pres">
      <dgm:prSet presAssocID="{38335395-3B17-4B60-BDE4-9E6B0942288D}" presName="node" presStyleCnt="0"/>
      <dgm:spPr/>
    </dgm:pt>
    <dgm:pt modelId="{D7B7F35D-EFCB-44C9-ABE3-7D547A236AAB}" type="pres">
      <dgm:prSet presAssocID="{38335395-3B17-4B60-BDE4-9E6B0942288D}" presName="parentNode" presStyleLbl="node1" presStyleIdx="5" presStyleCnt="6" custScaleX="410198" custScaleY="183071" custLinFactX="270863" custLinFactNeighborX="300000" custLinFactNeighborY="-69185">
        <dgm:presLayoutVars>
          <dgm:chMax val="1"/>
          <dgm:bulletEnabled val="1"/>
        </dgm:presLayoutVars>
      </dgm:prSet>
      <dgm:spPr/>
    </dgm:pt>
    <dgm:pt modelId="{98B93BA9-87CF-41C9-8E0E-421BAEAE12BD}" type="pres">
      <dgm:prSet presAssocID="{38335395-3B17-4B60-BDE4-9E6B0942288D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5C75B205-CF29-447A-8BD0-033EB68B435A}" srcId="{8A8D09D5-5417-4220-933E-02D833636A4A}" destId="{424926EF-4741-44CE-B47F-324CA3DB9438}" srcOrd="0" destOrd="0" parTransId="{B79EE69E-6B00-43A8-B20B-E42B156B128E}" sibTransId="{FA493D73-0373-46FA-B9C6-DD4878717C91}"/>
    <dgm:cxn modelId="{306B1309-05FC-4691-903F-264F790A1821}" type="presOf" srcId="{424926EF-4741-44CE-B47F-324CA3DB9438}" destId="{CAE9FADC-6BD3-49F3-BAC5-528C13D20E1F}" srcOrd="0" destOrd="0" presId="urn:microsoft.com/office/officeart/2005/8/layout/radial2"/>
    <dgm:cxn modelId="{B0C52E0D-58F7-434C-BB36-CF73C37BE832}" type="presOf" srcId="{501890A0-2FAE-4034-9BDF-5611F8949A85}" destId="{98B93BA9-87CF-41C9-8E0E-421BAEAE12BD}" srcOrd="0" destOrd="0" presId="urn:microsoft.com/office/officeart/2005/8/layout/radial2"/>
    <dgm:cxn modelId="{E3950111-D701-46FA-B6F8-816FB484C39F}" srcId="{38335395-3B17-4B60-BDE4-9E6B0942288D}" destId="{501890A0-2FAE-4034-9BDF-5611F8949A85}" srcOrd="0" destOrd="0" parTransId="{4CE387FE-248F-48D0-8510-4134F3F053D3}" sibTransId="{C986927F-8033-45AE-B7EB-26A9385DC4DC}"/>
    <dgm:cxn modelId="{EF54C91D-A553-4531-B3FD-07A96006D42C}" srcId="{0C807D84-1818-4915-A147-E496D617CB13}" destId="{38335395-3B17-4B60-BDE4-9E6B0942288D}" srcOrd="4" destOrd="0" parTransId="{4CFB5B08-9740-4F8A-83ED-77F05F7BD053}" sibTransId="{F562DF0B-21DD-45C3-B5E2-7F191C2475EA}"/>
    <dgm:cxn modelId="{514B991E-BC07-4601-A5D9-4BBD09443B1A}" srcId="{0C807D84-1818-4915-A147-E496D617CB13}" destId="{14A6BE31-B3DA-473C-81F4-3465842708C4}" srcOrd="1" destOrd="0" parTransId="{E853815D-3296-4D2B-B345-4E7217E6CFB9}" sibTransId="{DD2D83A2-0FB7-438B-821F-167DBB453553}"/>
    <dgm:cxn modelId="{646A4020-0371-48BD-9347-D34257E00620}" type="presOf" srcId="{F9E80E24-4DC3-45EC-B784-86D1669A5524}" destId="{C3C2632B-3495-4D9A-8304-CBDBBD1418BD}" srcOrd="0" destOrd="0" presId="urn:microsoft.com/office/officeart/2005/8/layout/radial2"/>
    <dgm:cxn modelId="{ACD5B92F-B999-4B49-8106-66BB6BC9E22E}" srcId="{0C807D84-1818-4915-A147-E496D617CB13}" destId="{5227E70A-B295-4918-B758-48E971ED6BD9}" srcOrd="3" destOrd="0" parTransId="{B8948DE7-1755-493C-BD8D-276F0C8B5A89}" sibTransId="{3C046D31-7DD2-400A-90AB-EAA07BB47F38}"/>
    <dgm:cxn modelId="{23C2B73C-60AB-4943-9D98-8553B963EAFB}" type="presOf" srcId="{4CFB5B08-9740-4F8A-83ED-77F05F7BD053}" destId="{DE8FFED9-CECF-4F7A-9E3C-6D65D0C1BD5A}" srcOrd="0" destOrd="0" presId="urn:microsoft.com/office/officeart/2005/8/layout/radial2"/>
    <dgm:cxn modelId="{1A3F705E-C1AE-49DA-82A5-578115C1838E}" type="presOf" srcId="{14A6BE31-B3DA-473C-81F4-3465842708C4}" destId="{C9188505-761F-472C-BB81-6E796822CEE7}" srcOrd="0" destOrd="0" presId="urn:microsoft.com/office/officeart/2005/8/layout/radial2"/>
    <dgm:cxn modelId="{3F764A42-4701-4F83-AE59-692EE1107F92}" type="presOf" srcId="{38335395-3B17-4B60-BDE4-9E6B0942288D}" destId="{D7B7F35D-EFCB-44C9-ABE3-7D547A236AAB}" srcOrd="0" destOrd="0" presId="urn:microsoft.com/office/officeart/2005/8/layout/radial2"/>
    <dgm:cxn modelId="{8157E746-AC53-4A01-8770-A1AF4697E5A4}" type="presOf" srcId="{0C807D84-1818-4915-A147-E496D617CB13}" destId="{892F1773-40BB-49A5-9E17-0C904DED4E92}" srcOrd="0" destOrd="0" presId="urn:microsoft.com/office/officeart/2005/8/layout/radial2"/>
    <dgm:cxn modelId="{6A22624A-5E52-419D-94DA-8F321F59747E}" type="presOf" srcId="{8A8D09D5-5417-4220-933E-02D833636A4A}" destId="{84A0DFB9-6A05-4AB5-82AB-21303675C424}" srcOrd="0" destOrd="0" presId="urn:microsoft.com/office/officeart/2005/8/layout/radial2"/>
    <dgm:cxn modelId="{E80EEC77-3779-4966-A1B6-D9439E50B690}" type="presOf" srcId="{B8948DE7-1755-493C-BD8D-276F0C8B5A89}" destId="{546D8801-0816-4FB5-A557-7454E8A94AA6}" srcOrd="0" destOrd="0" presId="urn:microsoft.com/office/officeart/2005/8/layout/radial2"/>
    <dgm:cxn modelId="{6566E692-5622-4D03-8FED-B21D5110B03C}" srcId="{0C807D84-1818-4915-A147-E496D617CB13}" destId="{F9E80E24-4DC3-45EC-B784-86D1669A5524}" srcOrd="2" destOrd="0" parTransId="{B634E9AF-7947-408B-91DF-6EACA39AAC9C}" sibTransId="{C54E3D11-9CD6-464F-8BDF-93C5084D1685}"/>
    <dgm:cxn modelId="{890245A5-5949-4D60-BD5E-0ADAC4F0BEB8}" srcId="{0C807D84-1818-4915-A147-E496D617CB13}" destId="{8A8D09D5-5417-4220-933E-02D833636A4A}" srcOrd="0" destOrd="0" parTransId="{3667CC65-2DF0-4C94-87F9-96F4E8EA5A61}" sibTransId="{E3B8384A-221C-42E4-BD0A-A5DD2907F4BA}"/>
    <dgm:cxn modelId="{2F7BD8A7-F9A9-4A80-A19E-5B4D43AE9140}" type="presOf" srcId="{E853815D-3296-4D2B-B345-4E7217E6CFB9}" destId="{02AD244F-AF14-48BE-A890-C510F2757BB0}" srcOrd="0" destOrd="0" presId="urn:microsoft.com/office/officeart/2005/8/layout/radial2"/>
    <dgm:cxn modelId="{08E0E5AB-79EA-4E08-BB4D-919728E14B17}" type="presOf" srcId="{C91EE7FB-CCE7-42AD-9F10-B6B04128C339}" destId="{D142D9B2-51CB-428D-BC5D-7472BB634220}" srcOrd="0" destOrd="0" presId="urn:microsoft.com/office/officeart/2005/8/layout/radial2"/>
    <dgm:cxn modelId="{5A0063AD-E27C-4B04-8F43-0B283A289484}" type="presOf" srcId="{3667CC65-2DF0-4C94-87F9-96F4E8EA5A61}" destId="{3217E0CE-0389-4DA2-83B8-D38E7DDB0EBA}" srcOrd="0" destOrd="0" presId="urn:microsoft.com/office/officeart/2005/8/layout/radial2"/>
    <dgm:cxn modelId="{5C8043E6-CF1E-432D-A607-B528529E5B0C}" type="presOf" srcId="{5227E70A-B295-4918-B758-48E971ED6BD9}" destId="{25E913C8-9CAC-4EB2-9E7C-DFB82856C01A}" srcOrd="0" destOrd="0" presId="urn:microsoft.com/office/officeart/2005/8/layout/radial2"/>
    <dgm:cxn modelId="{330CE6F6-82A2-4F3C-855C-867286813E1E}" type="presOf" srcId="{B634E9AF-7947-408B-91DF-6EACA39AAC9C}" destId="{932245FF-FC32-4351-BF54-35252DD3B9D3}" srcOrd="0" destOrd="0" presId="urn:microsoft.com/office/officeart/2005/8/layout/radial2"/>
    <dgm:cxn modelId="{64DC8CFF-8DFF-4E06-8BA8-2AC90A94C2EA}" srcId="{14A6BE31-B3DA-473C-81F4-3465842708C4}" destId="{C91EE7FB-CCE7-42AD-9F10-B6B04128C339}" srcOrd="0" destOrd="0" parTransId="{1C75EBE4-2C43-4EA6-9043-2D9E8CB316DB}" sibTransId="{7854CECE-E866-4024-A412-D99CD13A1D77}"/>
    <dgm:cxn modelId="{BD43BBC5-207A-4FED-A282-C4A8B988823E}" type="presParOf" srcId="{892F1773-40BB-49A5-9E17-0C904DED4E92}" destId="{8A675C66-EE60-4379-AC3B-50AE7D998F91}" srcOrd="0" destOrd="0" presId="urn:microsoft.com/office/officeart/2005/8/layout/radial2"/>
    <dgm:cxn modelId="{F8F60706-C086-4E5B-B684-BC1F244DAE47}" type="presParOf" srcId="{8A675C66-EE60-4379-AC3B-50AE7D998F91}" destId="{DA0E14A6-CB83-46E5-8CA2-AA7FF2BBBED2}" srcOrd="0" destOrd="0" presId="urn:microsoft.com/office/officeart/2005/8/layout/radial2"/>
    <dgm:cxn modelId="{3806C4C8-D075-4AA1-8EDE-51B72EC3793D}" type="presParOf" srcId="{DA0E14A6-CB83-46E5-8CA2-AA7FF2BBBED2}" destId="{AC8360E3-A53C-4D3C-987D-34D629A78D2C}" srcOrd="0" destOrd="0" presId="urn:microsoft.com/office/officeart/2005/8/layout/radial2"/>
    <dgm:cxn modelId="{03956EDC-C53E-477D-B5D7-89EE41D74678}" type="presParOf" srcId="{DA0E14A6-CB83-46E5-8CA2-AA7FF2BBBED2}" destId="{50F6E15E-A62B-43F6-8F50-19920CC6778D}" srcOrd="1" destOrd="0" presId="urn:microsoft.com/office/officeart/2005/8/layout/radial2"/>
    <dgm:cxn modelId="{CAB4E15E-1465-4F4D-8AC9-F283699FC757}" type="presParOf" srcId="{8A675C66-EE60-4379-AC3B-50AE7D998F91}" destId="{3217E0CE-0389-4DA2-83B8-D38E7DDB0EBA}" srcOrd="1" destOrd="0" presId="urn:microsoft.com/office/officeart/2005/8/layout/radial2"/>
    <dgm:cxn modelId="{4F0E3470-64DD-47E6-AEC9-9BD19D701DC4}" type="presParOf" srcId="{8A675C66-EE60-4379-AC3B-50AE7D998F91}" destId="{463CBF01-5323-44C9-B247-4EC1188E15A9}" srcOrd="2" destOrd="0" presId="urn:microsoft.com/office/officeart/2005/8/layout/radial2"/>
    <dgm:cxn modelId="{4357E9DC-2C42-484E-8873-52B4968077BA}" type="presParOf" srcId="{463CBF01-5323-44C9-B247-4EC1188E15A9}" destId="{84A0DFB9-6A05-4AB5-82AB-21303675C424}" srcOrd="0" destOrd="0" presId="urn:microsoft.com/office/officeart/2005/8/layout/radial2"/>
    <dgm:cxn modelId="{1F4C6C23-8E32-4C6B-9E6A-A499CC8CB731}" type="presParOf" srcId="{463CBF01-5323-44C9-B247-4EC1188E15A9}" destId="{CAE9FADC-6BD3-49F3-BAC5-528C13D20E1F}" srcOrd="1" destOrd="0" presId="urn:microsoft.com/office/officeart/2005/8/layout/radial2"/>
    <dgm:cxn modelId="{2D82FC7D-5256-4F00-95CE-8F37E94A9577}" type="presParOf" srcId="{8A675C66-EE60-4379-AC3B-50AE7D998F91}" destId="{02AD244F-AF14-48BE-A890-C510F2757BB0}" srcOrd="3" destOrd="0" presId="urn:microsoft.com/office/officeart/2005/8/layout/radial2"/>
    <dgm:cxn modelId="{D7B469FD-F625-410E-BC59-B049D7569F6D}" type="presParOf" srcId="{8A675C66-EE60-4379-AC3B-50AE7D998F91}" destId="{4CE98949-3ED7-4D8D-AD25-6E2D3677CC9D}" srcOrd="4" destOrd="0" presId="urn:microsoft.com/office/officeart/2005/8/layout/radial2"/>
    <dgm:cxn modelId="{F7892B56-3940-4E99-BE5B-812DBDAFD7AA}" type="presParOf" srcId="{4CE98949-3ED7-4D8D-AD25-6E2D3677CC9D}" destId="{C9188505-761F-472C-BB81-6E796822CEE7}" srcOrd="0" destOrd="0" presId="urn:microsoft.com/office/officeart/2005/8/layout/radial2"/>
    <dgm:cxn modelId="{37BE3DB4-878C-47C2-84A0-855B749A8A4E}" type="presParOf" srcId="{4CE98949-3ED7-4D8D-AD25-6E2D3677CC9D}" destId="{D142D9B2-51CB-428D-BC5D-7472BB634220}" srcOrd="1" destOrd="0" presId="urn:microsoft.com/office/officeart/2005/8/layout/radial2"/>
    <dgm:cxn modelId="{F879E60F-74D6-4350-B69F-777F24862E4A}" type="presParOf" srcId="{8A675C66-EE60-4379-AC3B-50AE7D998F91}" destId="{932245FF-FC32-4351-BF54-35252DD3B9D3}" srcOrd="5" destOrd="0" presId="urn:microsoft.com/office/officeart/2005/8/layout/radial2"/>
    <dgm:cxn modelId="{EF5D394C-B80F-4388-B82F-69346260C2FB}" type="presParOf" srcId="{8A675C66-EE60-4379-AC3B-50AE7D998F91}" destId="{2D6C6D45-8DC3-4C41-9088-040FB1E55584}" srcOrd="6" destOrd="0" presId="urn:microsoft.com/office/officeart/2005/8/layout/radial2"/>
    <dgm:cxn modelId="{E2D332F9-EF19-4896-87E6-0983177D8306}" type="presParOf" srcId="{2D6C6D45-8DC3-4C41-9088-040FB1E55584}" destId="{C3C2632B-3495-4D9A-8304-CBDBBD1418BD}" srcOrd="0" destOrd="0" presId="urn:microsoft.com/office/officeart/2005/8/layout/radial2"/>
    <dgm:cxn modelId="{47FCD7BF-9B9A-4D80-A926-C846B75B6DC3}" type="presParOf" srcId="{2D6C6D45-8DC3-4C41-9088-040FB1E55584}" destId="{B432D21B-F9B5-4084-A99E-257E031F2578}" srcOrd="1" destOrd="0" presId="urn:microsoft.com/office/officeart/2005/8/layout/radial2"/>
    <dgm:cxn modelId="{FE433379-F9B5-49D0-9749-E491EF8B2562}" type="presParOf" srcId="{8A675C66-EE60-4379-AC3B-50AE7D998F91}" destId="{546D8801-0816-4FB5-A557-7454E8A94AA6}" srcOrd="7" destOrd="0" presId="urn:microsoft.com/office/officeart/2005/8/layout/radial2"/>
    <dgm:cxn modelId="{D75F3CB6-C338-487F-A43C-31D412C039BE}" type="presParOf" srcId="{8A675C66-EE60-4379-AC3B-50AE7D998F91}" destId="{BE955F66-3C27-4377-84B9-12EB554F6A16}" srcOrd="8" destOrd="0" presId="urn:microsoft.com/office/officeart/2005/8/layout/radial2"/>
    <dgm:cxn modelId="{694B87A1-EC52-45ED-B934-408CF638D010}" type="presParOf" srcId="{BE955F66-3C27-4377-84B9-12EB554F6A16}" destId="{25E913C8-9CAC-4EB2-9E7C-DFB82856C01A}" srcOrd="0" destOrd="0" presId="urn:microsoft.com/office/officeart/2005/8/layout/radial2"/>
    <dgm:cxn modelId="{FC377482-D2CC-4AB3-BF7A-099568E4E569}" type="presParOf" srcId="{BE955F66-3C27-4377-84B9-12EB554F6A16}" destId="{3859379E-AB1D-4B63-A185-8D9929FAD730}" srcOrd="1" destOrd="0" presId="urn:microsoft.com/office/officeart/2005/8/layout/radial2"/>
    <dgm:cxn modelId="{FFA85BFF-B8D8-4FEA-90F4-A77E20FF7F6A}" type="presParOf" srcId="{8A675C66-EE60-4379-AC3B-50AE7D998F91}" destId="{DE8FFED9-CECF-4F7A-9E3C-6D65D0C1BD5A}" srcOrd="9" destOrd="0" presId="urn:microsoft.com/office/officeart/2005/8/layout/radial2"/>
    <dgm:cxn modelId="{7AEB84D5-FFE6-4A5D-8EF9-97EC0DB557C9}" type="presParOf" srcId="{8A675C66-EE60-4379-AC3B-50AE7D998F91}" destId="{44EB33D4-A0F8-459B-BFA8-162C1C9CF8C6}" srcOrd="10" destOrd="0" presId="urn:microsoft.com/office/officeart/2005/8/layout/radial2"/>
    <dgm:cxn modelId="{EB224674-3C43-474C-A4E3-CA12111A9D0E}" type="presParOf" srcId="{44EB33D4-A0F8-459B-BFA8-162C1C9CF8C6}" destId="{D7B7F35D-EFCB-44C9-ABE3-7D547A236AAB}" srcOrd="0" destOrd="0" presId="urn:microsoft.com/office/officeart/2005/8/layout/radial2"/>
    <dgm:cxn modelId="{2C4B492F-DC63-459C-9456-B04604A13F2A}" type="presParOf" srcId="{44EB33D4-A0F8-459B-BFA8-162C1C9CF8C6}" destId="{98B93BA9-87CF-41C9-8E0E-421BAEAE12B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D40CE-EDC7-4A42-AB38-2189E25F1A83}">
      <dsp:nvSpPr>
        <dsp:cNvPr id="0" name=""/>
        <dsp:cNvSpPr/>
      </dsp:nvSpPr>
      <dsp:spPr>
        <a:xfrm rot="16200000">
          <a:off x="-720177" y="721557"/>
          <a:ext cx="4267200" cy="2824085"/>
        </a:xfrm>
        <a:prstGeom prst="flowChartManualOperation">
          <a:avLst/>
        </a:prstGeom>
        <a:solidFill>
          <a:schemeClr val="tx1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solidFill>
                <a:schemeClr val="bg1"/>
              </a:solidFill>
              <a:latin typeface="Segoe Print" pitchFamily="2" charset="0"/>
            </a:rPr>
            <a:t>Ages 1-12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  <a:latin typeface="Segoe Print" pitchFamily="2" charset="0"/>
            </a:rPr>
            <a:t>Filtering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  <a:latin typeface="Segoe Print" pitchFamily="2" charset="0"/>
            </a:rPr>
            <a:t>Experimentation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  <a:latin typeface="Segoe Print" pitchFamily="2" charset="0"/>
            </a:rPr>
            <a:t>Development</a:t>
          </a:r>
        </a:p>
      </dsp:txBody>
      <dsp:txXfrm rot="5400000">
        <a:off x="1381" y="853439"/>
        <a:ext cx="2824085" cy="2560320"/>
      </dsp:txXfrm>
    </dsp:sp>
    <dsp:sp modelId="{880FEB4D-F52E-4C24-93DD-1EDC13071A31}">
      <dsp:nvSpPr>
        <dsp:cNvPr id="0" name=""/>
        <dsp:cNvSpPr/>
      </dsp:nvSpPr>
      <dsp:spPr>
        <a:xfrm rot="16200000">
          <a:off x="2286656" y="726589"/>
          <a:ext cx="4267200" cy="2814020"/>
        </a:xfrm>
        <a:prstGeom prst="flowChartManualOperation">
          <a:avLst/>
        </a:prstGeom>
        <a:solidFill>
          <a:schemeClr val="tx1">
            <a:lumMod val="7500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solidFill>
                <a:schemeClr val="bg1"/>
              </a:solidFill>
              <a:latin typeface="Segoe Print" pitchFamily="2" charset="0"/>
            </a:rPr>
            <a:t>Ages 13-24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  <a:latin typeface="Segoe Print" pitchFamily="2" charset="0"/>
            </a:rPr>
            <a:t>Testing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  <a:latin typeface="Segoe Print" pitchFamily="2" charset="0"/>
            </a:rPr>
            <a:t>Refinement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  <a:latin typeface="Segoe Print" pitchFamily="2" charset="0"/>
            </a:rPr>
            <a:t>Ownership</a:t>
          </a:r>
        </a:p>
      </dsp:txBody>
      <dsp:txXfrm rot="5400000">
        <a:off x="3013246" y="853439"/>
        <a:ext cx="2814020" cy="2560320"/>
      </dsp:txXfrm>
    </dsp:sp>
    <dsp:sp modelId="{3A28EA09-6C9A-4AD2-8566-C927D512EC78}">
      <dsp:nvSpPr>
        <dsp:cNvPr id="0" name=""/>
        <dsp:cNvSpPr/>
      </dsp:nvSpPr>
      <dsp:spPr>
        <a:xfrm rot="16200000">
          <a:off x="5199613" y="815435"/>
          <a:ext cx="4267200" cy="2636328"/>
        </a:xfrm>
        <a:prstGeom prst="flowChartManualOperation">
          <a:avLst/>
        </a:prstGeom>
        <a:solidFill>
          <a:schemeClr val="bg2">
            <a:lumMod val="60000"/>
            <a:lumOff val="4000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solidFill>
                <a:schemeClr val="bg1"/>
              </a:solidFill>
              <a:latin typeface="Segoe Print" pitchFamily="2" charset="0"/>
            </a:rPr>
            <a:t>Ages 25-59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  <a:latin typeface="Segoe Print" pitchFamily="2" charset="0"/>
            </a:rPr>
            <a:t>Application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  <a:latin typeface="Segoe Print" pitchFamily="2" charset="0"/>
            </a:rPr>
            <a:t>Consistency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  <a:latin typeface="Segoe Print" pitchFamily="2" charset="0"/>
            </a:rPr>
            <a:t>Transmission</a:t>
          </a:r>
        </a:p>
      </dsp:txBody>
      <dsp:txXfrm rot="5400000">
        <a:off x="6015049" y="853439"/>
        <a:ext cx="2636328" cy="2560320"/>
      </dsp:txXfrm>
    </dsp:sp>
    <dsp:sp modelId="{7B7D7EF3-FED2-4D6D-BC80-DA599AB5B415}">
      <dsp:nvSpPr>
        <dsp:cNvPr id="0" name=""/>
        <dsp:cNvSpPr/>
      </dsp:nvSpPr>
      <dsp:spPr>
        <a:xfrm rot="16200000">
          <a:off x="8003158" y="837381"/>
          <a:ext cx="4267200" cy="2592437"/>
        </a:xfrm>
        <a:prstGeom prst="flowChartManualOperation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dirty="0">
              <a:latin typeface="Segoe Print" pitchFamily="2" charset="0"/>
            </a:rPr>
            <a:t>Ages 60+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MS Mincho"/>
              <a:ea typeface="MS Mincho"/>
            </a:rPr>
            <a:t>•</a:t>
          </a:r>
          <a:r>
            <a:rPr lang="en-US" sz="2000" b="1" kern="1200" dirty="0">
              <a:latin typeface="Segoe Print" pitchFamily="2" charset="0"/>
            </a:rPr>
            <a:t>Reflection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MS Mincho"/>
              <a:ea typeface="MS Mincho"/>
            </a:rPr>
            <a:t>•</a:t>
          </a:r>
          <a:r>
            <a:rPr lang="en-US" sz="2000" b="1" kern="1200" dirty="0">
              <a:latin typeface="Segoe Print" pitchFamily="2" charset="0"/>
            </a:rPr>
            <a:t>Reconsideration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egoe Print" pitchFamily="2" charset="0"/>
              <a:ea typeface="MS Mincho"/>
            </a:rPr>
            <a:t>• Nurture</a:t>
          </a:r>
          <a:endParaRPr lang="en-US" sz="2000" b="1" kern="1200" dirty="0">
            <a:latin typeface="Segoe Print" pitchFamily="2" charset="0"/>
          </a:endParaRPr>
        </a:p>
      </dsp:txBody>
      <dsp:txXfrm rot="5400000">
        <a:off x="8840540" y="853439"/>
        <a:ext cx="2592437" cy="2560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9C431-98C9-45D0-A911-B8323E8FDBCB}">
      <dsp:nvSpPr>
        <dsp:cNvPr id="0" name=""/>
        <dsp:cNvSpPr/>
      </dsp:nvSpPr>
      <dsp:spPr>
        <a:xfrm>
          <a:off x="3910043" y="1429869"/>
          <a:ext cx="3271260" cy="1407460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Your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Worldview</a:t>
          </a:r>
        </a:p>
      </dsp:txBody>
      <dsp:txXfrm>
        <a:off x="4389108" y="1635987"/>
        <a:ext cx="2313130" cy="995224"/>
      </dsp:txXfrm>
    </dsp:sp>
    <dsp:sp modelId="{36471CE2-B54F-4781-89E8-3FF956D12600}">
      <dsp:nvSpPr>
        <dsp:cNvPr id="0" name=""/>
        <dsp:cNvSpPr/>
      </dsp:nvSpPr>
      <dsp:spPr>
        <a:xfrm rot="16179750">
          <a:off x="5315448" y="1197228"/>
          <a:ext cx="449510" cy="15783"/>
        </a:xfrm>
        <a:custGeom>
          <a:avLst/>
          <a:gdLst/>
          <a:ahLst/>
          <a:cxnLst/>
          <a:rect l="0" t="0" r="0" b="0"/>
          <a:pathLst>
            <a:path>
              <a:moveTo>
                <a:pt x="0" y="7891"/>
              </a:moveTo>
              <a:lnTo>
                <a:pt x="449510" y="7891"/>
              </a:lnTo>
            </a:path>
          </a:pathLst>
        </a:custGeom>
        <a:noFill/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528966" y="1193882"/>
        <a:ext cx="22475" cy="22475"/>
      </dsp:txXfrm>
    </dsp:sp>
    <dsp:sp modelId="{8CC4E235-70D6-499E-A82F-82978FF40747}">
      <dsp:nvSpPr>
        <dsp:cNvPr id="0" name=""/>
        <dsp:cNvSpPr/>
      </dsp:nvSpPr>
      <dsp:spPr>
        <a:xfrm>
          <a:off x="4148498" y="17931"/>
          <a:ext cx="2775094" cy="962438"/>
        </a:xfrm>
        <a:prstGeom prst="flowChartProcess">
          <a:avLst/>
        </a:prstGeom>
        <a:solidFill>
          <a:srgbClr val="92D05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+mn-lt"/>
            </a:rPr>
            <a:t>Biblical Theism</a:t>
          </a:r>
        </a:p>
      </dsp:txBody>
      <dsp:txXfrm>
        <a:off x="4148498" y="17931"/>
        <a:ext cx="2775094" cy="962438"/>
      </dsp:txXfrm>
    </dsp:sp>
    <dsp:sp modelId="{52BA0649-0272-4CB3-95C9-2C7012891B48}">
      <dsp:nvSpPr>
        <dsp:cNvPr id="0" name=""/>
        <dsp:cNvSpPr/>
      </dsp:nvSpPr>
      <dsp:spPr>
        <a:xfrm rot="20353532">
          <a:off x="6721305" y="1380879"/>
          <a:ext cx="1575555" cy="15783"/>
        </a:xfrm>
        <a:custGeom>
          <a:avLst/>
          <a:gdLst/>
          <a:ahLst/>
          <a:cxnLst/>
          <a:rect l="0" t="0" r="0" b="0"/>
          <a:pathLst>
            <a:path>
              <a:moveTo>
                <a:pt x="0" y="7891"/>
              </a:moveTo>
              <a:lnTo>
                <a:pt x="1575555" y="7891"/>
              </a:lnTo>
            </a:path>
          </a:pathLst>
        </a:custGeom>
        <a:noFill/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69694" y="1349382"/>
        <a:ext cx="78777" cy="78777"/>
      </dsp:txXfrm>
    </dsp:sp>
    <dsp:sp modelId="{CCC0A60B-5792-4397-914A-F1D281E435EB}">
      <dsp:nvSpPr>
        <dsp:cNvPr id="0" name=""/>
        <dsp:cNvSpPr/>
      </dsp:nvSpPr>
      <dsp:spPr>
        <a:xfrm>
          <a:off x="7709060" y="259973"/>
          <a:ext cx="3014154" cy="962438"/>
        </a:xfrm>
        <a:prstGeom prst="flowChartProcess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+mn-lt"/>
            </a:rPr>
            <a:t>Marxism</a:t>
          </a:r>
        </a:p>
      </dsp:txBody>
      <dsp:txXfrm>
        <a:off x="7709060" y="259973"/>
        <a:ext cx="3014154" cy="962438"/>
      </dsp:txXfrm>
    </dsp:sp>
    <dsp:sp modelId="{F521C96D-9590-407E-B54B-4B1FAE7BEFD0}">
      <dsp:nvSpPr>
        <dsp:cNvPr id="0" name=""/>
        <dsp:cNvSpPr/>
      </dsp:nvSpPr>
      <dsp:spPr>
        <a:xfrm rot="21424905">
          <a:off x="7169211" y="2014217"/>
          <a:ext cx="1127061" cy="15783"/>
        </a:xfrm>
        <a:custGeom>
          <a:avLst/>
          <a:gdLst/>
          <a:ahLst/>
          <a:cxnLst/>
          <a:rect l="0" t="0" r="0" b="0"/>
          <a:pathLst>
            <a:path>
              <a:moveTo>
                <a:pt x="0" y="7891"/>
              </a:moveTo>
              <a:lnTo>
                <a:pt x="1127061" y="7891"/>
              </a:lnTo>
            </a:path>
          </a:pathLst>
        </a:custGeom>
        <a:noFill/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04566" y="1993932"/>
        <a:ext cx="56353" cy="56353"/>
      </dsp:txXfrm>
    </dsp:sp>
    <dsp:sp modelId="{50BC53C9-2785-4C85-AA6A-9F3134548404}">
      <dsp:nvSpPr>
        <dsp:cNvPr id="0" name=""/>
        <dsp:cNvSpPr/>
      </dsp:nvSpPr>
      <dsp:spPr>
        <a:xfrm>
          <a:off x="8282331" y="1444717"/>
          <a:ext cx="2673990" cy="962438"/>
        </a:xfrm>
        <a:prstGeom prst="flowChartProcess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</a:rPr>
            <a:t>Secular Humanism</a:t>
          </a:r>
        </a:p>
      </dsp:txBody>
      <dsp:txXfrm>
        <a:off x="8282331" y="1444717"/>
        <a:ext cx="2673990" cy="962438"/>
      </dsp:txXfrm>
    </dsp:sp>
    <dsp:sp modelId="{B12D05DC-3F91-44E4-B8B2-323E7A2C52D3}">
      <dsp:nvSpPr>
        <dsp:cNvPr id="0" name=""/>
        <dsp:cNvSpPr/>
      </dsp:nvSpPr>
      <dsp:spPr>
        <a:xfrm rot="1122579">
          <a:off x="6798161" y="2759741"/>
          <a:ext cx="1239290" cy="15783"/>
        </a:xfrm>
        <a:custGeom>
          <a:avLst/>
          <a:gdLst/>
          <a:ahLst/>
          <a:cxnLst/>
          <a:rect l="0" t="0" r="0" b="0"/>
          <a:pathLst>
            <a:path>
              <a:moveTo>
                <a:pt x="0" y="7891"/>
              </a:moveTo>
              <a:lnTo>
                <a:pt x="1239290" y="7891"/>
              </a:lnTo>
            </a:path>
          </a:pathLst>
        </a:custGeom>
        <a:noFill/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86824" y="2736651"/>
        <a:ext cx="61964" cy="61964"/>
      </dsp:txXfrm>
    </dsp:sp>
    <dsp:sp modelId="{7092F2FB-CDE8-404B-85C5-1B129BD00567}">
      <dsp:nvSpPr>
        <dsp:cNvPr id="0" name=""/>
        <dsp:cNvSpPr/>
      </dsp:nvSpPr>
      <dsp:spPr>
        <a:xfrm>
          <a:off x="7576599" y="2827630"/>
          <a:ext cx="2878547" cy="96243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Existentialism</a:t>
          </a:r>
        </a:p>
      </dsp:txBody>
      <dsp:txXfrm>
        <a:off x="7576599" y="2827630"/>
        <a:ext cx="2878547" cy="962438"/>
      </dsp:txXfrm>
    </dsp:sp>
    <dsp:sp modelId="{CC87518C-0ABB-47D8-83EB-D96BACC086DB}">
      <dsp:nvSpPr>
        <dsp:cNvPr id="0" name=""/>
        <dsp:cNvSpPr/>
      </dsp:nvSpPr>
      <dsp:spPr>
        <a:xfrm rot="5386973">
          <a:off x="5336334" y="3042248"/>
          <a:ext cx="425625" cy="15783"/>
        </a:xfrm>
        <a:custGeom>
          <a:avLst/>
          <a:gdLst/>
          <a:ahLst/>
          <a:cxnLst/>
          <a:rect l="0" t="0" r="0" b="0"/>
          <a:pathLst>
            <a:path>
              <a:moveTo>
                <a:pt x="0" y="7891"/>
              </a:moveTo>
              <a:lnTo>
                <a:pt x="425625" y="7891"/>
              </a:lnTo>
            </a:path>
          </a:pathLst>
        </a:custGeom>
        <a:noFill/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8506" y="3039499"/>
        <a:ext cx="21281" cy="21281"/>
      </dsp:txXfrm>
    </dsp:sp>
    <dsp:sp modelId="{83852715-C313-4076-A31E-ECEBEF0A122F}">
      <dsp:nvSpPr>
        <dsp:cNvPr id="0" name=""/>
        <dsp:cNvSpPr/>
      </dsp:nvSpPr>
      <dsp:spPr>
        <a:xfrm>
          <a:off x="4101810" y="3262950"/>
          <a:ext cx="2899932" cy="962438"/>
        </a:xfrm>
        <a:prstGeom prst="flowChartProcess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+mn-lt"/>
            </a:rPr>
            <a:t>Eastern Mysticism</a:t>
          </a:r>
        </a:p>
      </dsp:txBody>
      <dsp:txXfrm>
        <a:off x="4101810" y="3262950"/>
        <a:ext cx="2899932" cy="962438"/>
      </dsp:txXfrm>
    </dsp:sp>
    <dsp:sp modelId="{5CC27F97-F0E3-4B0F-83A1-D12CB4241831}">
      <dsp:nvSpPr>
        <dsp:cNvPr id="0" name=""/>
        <dsp:cNvSpPr/>
      </dsp:nvSpPr>
      <dsp:spPr>
        <a:xfrm rot="10921027">
          <a:off x="3555681" y="2061958"/>
          <a:ext cx="359925" cy="15783"/>
        </a:xfrm>
        <a:custGeom>
          <a:avLst/>
          <a:gdLst/>
          <a:ahLst/>
          <a:cxnLst/>
          <a:rect l="0" t="0" r="0" b="0"/>
          <a:pathLst>
            <a:path>
              <a:moveTo>
                <a:pt x="0" y="7891"/>
              </a:moveTo>
              <a:lnTo>
                <a:pt x="359925" y="7891"/>
              </a:lnTo>
            </a:path>
          </a:pathLst>
        </a:custGeom>
        <a:noFill/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726646" y="2060852"/>
        <a:ext cx="17996" cy="17996"/>
      </dsp:txXfrm>
    </dsp:sp>
    <dsp:sp modelId="{8CD55FBB-9138-4E07-B13B-C13D3F25EBA4}">
      <dsp:nvSpPr>
        <dsp:cNvPr id="0" name=""/>
        <dsp:cNvSpPr/>
      </dsp:nvSpPr>
      <dsp:spPr>
        <a:xfrm>
          <a:off x="82112" y="1521372"/>
          <a:ext cx="3487712" cy="962438"/>
        </a:xfrm>
        <a:prstGeom prst="flowChartProcess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+mn-lt"/>
            </a:rPr>
            <a:t>Moralistic Therapeutic Deism</a:t>
          </a:r>
        </a:p>
      </dsp:txBody>
      <dsp:txXfrm>
        <a:off x="82112" y="1521372"/>
        <a:ext cx="3487712" cy="962438"/>
      </dsp:txXfrm>
    </dsp:sp>
    <dsp:sp modelId="{F81D316A-A2EC-411F-AB97-63E8CCC13042}">
      <dsp:nvSpPr>
        <dsp:cNvPr id="0" name=""/>
        <dsp:cNvSpPr/>
      </dsp:nvSpPr>
      <dsp:spPr>
        <a:xfrm rot="9794574">
          <a:off x="2741773" y="2744803"/>
          <a:ext cx="1495585" cy="15783"/>
        </a:xfrm>
        <a:custGeom>
          <a:avLst/>
          <a:gdLst/>
          <a:ahLst/>
          <a:cxnLst/>
          <a:rect l="0" t="0" r="0" b="0"/>
          <a:pathLst>
            <a:path>
              <a:moveTo>
                <a:pt x="0" y="7891"/>
              </a:moveTo>
              <a:lnTo>
                <a:pt x="1495585" y="7891"/>
              </a:lnTo>
            </a:path>
          </a:pathLst>
        </a:custGeom>
        <a:noFill/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52176" y="2715306"/>
        <a:ext cx="74779" cy="74779"/>
      </dsp:txXfrm>
    </dsp:sp>
    <dsp:sp modelId="{16E67445-659D-4294-B451-FAFE0CD59A48}">
      <dsp:nvSpPr>
        <dsp:cNvPr id="0" name=""/>
        <dsp:cNvSpPr/>
      </dsp:nvSpPr>
      <dsp:spPr>
        <a:xfrm>
          <a:off x="245868" y="2810752"/>
          <a:ext cx="2905370" cy="96243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</a:rPr>
            <a:t>Nihilism</a:t>
          </a:r>
        </a:p>
      </dsp:txBody>
      <dsp:txXfrm>
        <a:off x="245868" y="2810752"/>
        <a:ext cx="2905370" cy="962438"/>
      </dsp:txXfrm>
    </dsp:sp>
    <dsp:sp modelId="{084EB8D4-351D-42F2-85D9-E2E70F74ED76}">
      <dsp:nvSpPr>
        <dsp:cNvPr id="0" name=""/>
        <dsp:cNvSpPr/>
      </dsp:nvSpPr>
      <dsp:spPr>
        <a:xfrm rot="12036006">
          <a:off x="2628029" y="1356335"/>
          <a:ext cx="1741546" cy="15783"/>
        </a:xfrm>
        <a:custGeom>
          <a:avLst/>
          <a:gdLst/>
          <a:ahLst/>
          <a:cxnLst/>
          <a:rect l="0" t="0" r="0" b="0"/>
          <a:pathLst>
            <a:path>
              <a:moveTo>
                <a:pt x="0" y="7891"/>
              </a:moveTo>
              <a:lnTo>
                <a:pt x="1741546" y="7891"/>
              </a:lnTo>
            </a:path>
          </a:pathLst>
        </a:custGeom>
        <a:noFill/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3455263" y="1320689"/>
        <a:ext cx="87077" cy="87077"/>
      </dsp:txXfrm>
    </dsp:sp>
    <dsp:sp modelId="{1344CCBE-8186-45F6-85FC-1872CE1192E7}">
      <dsp:nvSpPr>
        <dsp:cNvPr id="0" name=""/>
        <dsp:cNvSpPr/>
      </dsp:nvSpPr>
      <dsp:spPr>
        <a:xfrm>
          <a:off x="265057" y="215147"/>
          <a:ext cx="2913878" cy="962438"/>
        </a:xfrm>
        <a:prstGeom prst="flowChartProcess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</a:rPr>
            <a:t>Postmodernism</a:t>
          </a:r>
        </a:p>
      </dsp:txBody>
      <dsp:txXfrm>
        <a:off x="265057" y="215147"/>
        <a:ext cx="2913878" cy="962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FFED9-CECF-4F7A-9E3C-6D65D0C1BD5A}">
      <dsp:nvSpPr>
        <dsp:cNvPr id="0" name=""/>
        <dsp:cNvSpPr/>
      </dsp:nvSpPr>
      <dsp:spPr>
        <a:xfrm rot="1004631">
          <a:off x="4359503" y="3178904"/>
          <a:ext cx="3283843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3283843" y="12392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D8801-0816-4FB5-A557-7454E8A94AA6}">
      <dsp:nvSpPr>
        <dsp:cNvPr id="0" name=""/>
        <dsp:cNvSpPr/>
      </dsp:nvSpPr>
      <dsp:spPr>
        <a:xfrm rot="20965716">
          <a:off x="4402702" y="2162509"/>
          <a:ext cx="3112545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3112545" y="12392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245FF-FC32-4351-BF54-35252DD3B9D3}">
      <dsp:nvSpPr>
        <dsp:cNvPr id="0" name=""/>
        <dsp:cNvSpPr/>
      </dsp:nvSpPr>
      <dsp:spPr>
        <a:xfrm rot="18678976">
          <a:off x="4217588" y="1691664"/>
          <a:ext cx="868418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868418" y="12392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244F-AF14-48BE-A890-C510F2757BB0}">
      <dsp:nvSpPr>
        <dsp:cNvPr id="0" name=""/>
        <dsp:cNvSpPr/>
      </dsp:nvSpPr>
      <dsp:spPr>
        <a:xfrm rot="8438538">
          <a:off x="2529809" y="3281490"/>
          <a:ext cx="949016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949016" y="123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7E0CE-0389-4DA2-83B8-D38E7DDB0EBA}">
      <dsp:nvSpPr>
        <dsp:cNvPr id="0" name=""/>
        <dsp:cNvSpPr/>
      </dsp:nvSpPr>
      <dsp:spPr>
        <a:xfrm rot="12229300">
          <a:off x="3069147" y="2249492"/>
          <a:ext cx="315500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315500" y="123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6E15E-A62B-43F6-8F50-19920CC6778D}">
      <dsp:nvSpPr>
        <dsp:cNvPr id="0" name=""/>
        <dsp:cNvSpPr/>
      </dsp:nvSpPr>
      <dsp:spPr>
        <a:xfrm>
          <a:off x="2854753" y="574673"/>
          <a:ext cx="5410653" cy="44538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0DFB9-6A05-4AB5-82AB-21303675C424}">
      <dsp:nvSpPr>
        <dsp:cNvPr id="0" name=""/>
        <dsp:cNvSpPr/>
      </dsp:nvSpPr>
      <dsp:spPr>
        <a:xfrm>
          <a:off x="270587" y="1063908"/>
          <a:ext cx="3406628" cy="1289547"/>
        </a:xfrm>
        <a:prstGeom prst="ellipse">
          <a:avLst/>
        </a:prstGeom>
        <a:solidFill>
          <a:schemeClr val="tx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+mn-lt"/>
            </a:rPr>
            <a:t>21% who attend  an evangelical church</a:t>
          </a:r>
        </a:p>
      </dsp:txBody>
      <dsp:txXfrm>
        <a:off x="769476" y="1252758"/>
        <a:ext cx="2408850" cy="911847"/>
      </dsp:txXfrm>
    </dsp:sp>
    <dsp:sp modelId="{CAE9FADC-6BD3-49F3-BAC5-528C13D20E1F}">
      <dsp:nvSpPr>
        <dsp:cNvPr id="0" name=""/>
        <dsp:cNvSpPr/>
      </dsp:nvSpPr>
      <dsp:spPr>
        <a:xfrm>
          <a:off x="643080" y="1063908"/>
          <a:ext cx="5109943" cy="1289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643080" y="1063908"/>
        <a:ext cx="5109943" cy="1289547"/>
      </dsp:txXfrm>
    </dsp:sp>
    <dsp:sp modelId="{C9188505-761F-472C-BB81-6E796822CEE7}">
      <dsp:nvSpPr>
        <dsp:cNvPr id="0" name=""/>
        <dsp:cNvSpPr/>
      </dsp:nvSpPr>
      <dsp:spPr>
        <a:xfrm>
          <a:off x="468393" y="3506444"/>
          <a:ext cx="2903530" cy="1353275"/>
        </a:xfrm>
        <a:prstGeom prst="ellipse">
          <a:avLst/>
        </a:prstGeom>
        <a:solidFill>
          <a:schemeClr val="tx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+mn-lt"/>
            </a:rPr>
            <a:t>1% of Catholics</a:t>
          </a:r>
        </a:p>
      </dsp:txBody>
      <dsp:txXfrm>
        <a:off x="893605" y="3704627"/>
        <a:ext cx="2053106" cy="956909"/>
      </dsp:txXfrm>
    </dsp:sp>
    <dsp:sp modelId="{D142D9B2-51CB-428D-BC5D-7472BB634220}">
      <dsp:nvSpPr>
        <dsp:cNvPr id="0" name=""/>
        <dsp:cNvSpPr/>
      </dsp:nvSpPr>
      <dsp:spPr>
        <a:xfrm>
          <a:off x="966660" y="3506444"/>
          <a:ext cx="4355295" cy="1353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966660" y="3506444"/>
        <a:ext cx="4355295" cy="1353275"/>
      </dsp:txXfrm>
    </dsp:sp>
    <dsp:sp modelId="{C3C2632B-3495-4D9A-8304-CBDBBD1418BD}">
      <dsp:nvSpPr>
        <dsp:cNvPr id="0" name=""/>
        <dsp:cNvSpPr/>
      </dsp:nvSpPr>
      <dsp:spPr>
        <a:xfrm>
          <a:off x="3795744" y="0"/>
          <a:ext cx="3459639" cy="1420077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rPr>
            <a:t>6% of all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rPr>
            <a:t>adults 18+</a:t>
          </a:r>
        </a:p>
      </dsp:txBody>
      <dsp:txXfrm>
        <a:off x="4302396" y="207965"/>
        <a:ext cx="2446335" cy="1004147"/>
      </dsp:txXfrm>
    </dsp:sp>
    <dsp:sp modelId="{25E913C8-9CAC-4EB2-9E7C-DFB82856C01A}">
      <dsp:nvSpPr>
        <dsp:cNvPr id="0" name=""/>
        <dsp:cNvSpPr/>
      </dsp:nvSpPr>
      <dsp:spPr>
        <a:xfrm>
          <a:off x="7340028" y="1010758"/>
          <a:ext cx="3113512" cy="1231730"/>
        </a:xfrm>
        <a:prstGeom prst="ellipse">
          <a:avLst/>
        </a:prstGeom>
        <a:solidFill>
          <a:schemeClr val="tx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+mn-lt"/>
              <a:cs typeface="Calibri" pitchFamily="34" charset="0"/>
            </a:rPr>
            <a:t>4% of Millennials</a:t>
          </a:r>
        </a:p>
      </dsp:txBody>
      <dsp:txXfrm>
        <a:off x="7795991" y="1191141"/>
        <a:ext cx="2201586" cy="870964"/>
      </dsp:txXfrm>
    </dsp:sp>
    <dsp:sp modelId="{D7B7F35D-EFCB-44C9-ABE3-7D547A236AAB}">
      <dsp:nvSpPr>
        <dsp:cNvPr id="0" name=""/>
        <dsp:cNvSpPr/>
      </dsp:nvSpPr>
      <dsp:spPr>
        <a:xfrm>
          <a:off x="7256072" y="3298249"/>
          <a:ext cx="3719585" cy="1660047"/>
        </a:xfrm>
        <a:prstGeom prst="ellipse">
          <a:avLst/>
        </a:prstGeom>
        <a:solidFill>
          <a:schemeClr val="tx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+mn-lt"/>
              <a:cs typeface="Calibri" pitchFamily="34" charset="0"/>
            </a:rPr>
            <a:t>19% of theologically-defined born again Christians</a:t>
          </a:r>
        </a:p>
      </dsp:txBody>
      <dsp:txXfrm>
        <a:off x="7800793" y="3541357"/>
        <a:ext cx="2630143" cy="1173831"/>
      </dsp:txXfrm>
    </dsp:sp>
    <dsp:sp modelId="{98B93BA9-87CF-41C9-8E0E-421BAEAE12BD}">
      <dsp:nvSpPr>
        <dsp:cNvPr id="0" name=""/>
        <dsp:cNvSpPr/>
      </dsp:nvSpPr>
      <dsp:spPr>
        <a:xfrm>
          <a:off x="7550326" y="3298249"/>
          <a:ext cx="5579377" cy="166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7550326" y="3298249"/>
        <a:ext cx="5579377" cy="1660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B19C8-A86A-49C1-BE1D-F57A28C3DF1B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EA1D2-A46E-496C-A548-C04BC102C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69D4B-DB83-4A62-A7B4-767D0CBEC70E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D0192-24F9-46AF-BFE5-3E16A4D96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ef9ef6035_8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1030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7ef9ef6035_8_133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93325" rIns="93325" bIns="93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ef9ef6035_8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1030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7ef9ef6035_8_133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93325" rIns="93325" bIns="93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76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ef9ef6035_8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1030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7ef9ef6035_8_133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93325" rIns="93325" bIns="93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93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A8C7AA0-F66E-40E9-BC58-69173DBB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470B-8814-4E1B-81DA-7A740724837B}" type="datetime1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AE65D40-B0A5-47D1-9426-3FE93439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D9C0784-FE39-44A3-A313-9634BF483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9CBF3C-18C7-4638-8A6A-655FD1B0D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13820" r="202" b="8811"/>
          <a:stretch/>
        </p:blipFill>
        <p:spPr>
          <a:xfrm>
            <a:off x="0" y="6355845"/>
            <a:ext cx="12191999" cy="50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C346-F908-42FD-B849-126ACC02B853}" type="datetime1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999FE0-71AB-4C1E-9C1D-7C1BDD15B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13820" r="202" b="8811"/>
          <a:stretch/>
        </p:blipFill>
        <p:spPr>
          <a:xfrm>
            <a:off x="0" y="6355845"/>
            <a:ext cx="12191999" cy="50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7550AD0-3EC9-4E2D-A3BA-56CF61A658C8}" type="datetime1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B69CF4-82DC-4481-B66F-28540041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13820" r="202" b="8811"/>
          <a:stretch/>
        </p:blipFill>
        <p:spPr>
          <a:xfrm>
            <a:off x="0" y="6355845"/>
            <a:ext cx="12191999" cy="50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3F0150-C3B3-423F-9B61-6F9080BB0C1F}" type="datetime1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B5A2FC0-6E19-48EC-AFAE-48FBAB805157}" type="datetime1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4C25AF-3928-4DB7-98C8-097FA9EC9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13820" r="202" b="8811"/>
          <a:stretch/>
        </p:blipFill>
        <p:spPr>
          <a:xfrm>
            <a:off x="0" y="6355845"/>
            <a:ext cx="12191999" cy="50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D2FC-7084-49D3-AB67-03E4A01664D7}" type="datetime1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D56AAD-26F3-4B4C-B6ED-7C751B7BD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13820" r="202" b="8811"/>
          <a:stretch/>
        </p:blipFill>
        <p:spPr>
          <a:xfrm>
            <a:off x="0" y="6355845"/>
            <a:ext cx="12191999" cy="50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6402-F810-4909-86E5-ADF12EE1CF3E}" type="datetime1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A91BF9-FD0B-4A74-AF18-95B33374D7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13820" r="202" b="8811"/>
          <a:stretch/>
        </p:blipFill>
        <p:spPr>
          <a:xfrm>
            <a:off x="0" y="6355845"/>
            <a:ext cx="12191999" cy="50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BDC9-163D-4426-8D2A-A565DA5F13CB}" type="datetime1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E593FC-E0C1-43E2-B4D8-5D70D5C3E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13820" r="202" b="8811"/>
          <a:stretch/>
        </p:blipFill>
        <p:spPr>
          <a:xfrm>
            <a:off x="0" y="6355845"/>
            <a:ext cx="12191999" cy="50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135BF6-5E5C-463B-92E0-43CA2C65DB72}" type="datetime1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808336-2D4D-483E-8AB8-1CEF32752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13820" r="202" b="8811"/>
          <a:stretch/>
        </p:blipFill>
        <p:spPr>
          <a:xfrm>
            <a:off x="0" y="6355845"/>
            <a:ext cx="12191999" cy="50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3B1D-944C-4C34-952B-E5799721025F}" type="datetime1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82AA36-79F8-4915-9D28-CD22CBEB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13820" r="202" b="8811"/>
          <a:stretch/>
        </p:blipFill>
        <p:spPr>
          <a:xfrm>
            <a:off x="0" y="6355845"/>
            <a:ext cx="12191999" cy="50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5B4605-01FE-4031-B8F7-D7705173E1FE}" type="datetime1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3D6822-30F8-45EC-A657-1B656A95AF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13820" r="202" b="8811"/>
          <a:stretch/>
        </p:blipFill>
        <p:spPr>
          <a:xfrm>
            <a:off x="0" y="6355845"/>
            <a:ext cx="12191999" cy="50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F6E7-E42A-4DD3-B00C-D5FA9066CF4A}" type="datetime1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ED8998-7106-494C-B544-035A274D2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13820" r="202" b="8811"/>
          <a:stretch/>
        </p:blipFill>
        <p:spPr>
          <a:xfrm>
            <a:off x="0" y="6355845"/>
            <a:ext cx="12191999" cy="50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1BCD-2CA2-4EAE-92FE-AEEF41A44A55}" type="datetime1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AFBCA3-AB72-4ECC-9B95-E46B0E935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13820" r="202" b="8811"/>
          <a:stretch/>
        </p:blipFill>
        <p:spPr>
          <a:xfrm>
            <a:off x="0" y="6355845"/>
            <a:ext cx="12191999" cy="50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83AF-0E73-4F30-B9D3-E10BCEA9AA8B}" type="datetime1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309358-2294-4541-8CE6-59D5405AC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13820" r="202" b="8811"/>
          <a:stretch/>
        </p:blipFill>
        <p:spPr>
          <a:xfrm>
            <a:off x="0" y="6355845"/>
            <a:ext cx="12191999" cy="50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03E8-8BE7-4339-99F0-889ABC5D16CA}" type="datetime1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DAD2D-D0A6-4D9C-AA99-0F5723FFE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13820" r="202" b="8811"/>
          <a:stretch/>
        </p:blipFill>
        <p:spPr>
          <a:xfrm>
            <a:off x="0" y="6355845"/>
            <a:ext cx="12191999" cy="50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81A6-3851-4DBE-BBBB-7E9B701BD7A6}" type="datetime1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CEC1BA-6C11-44B6-9052-1365B32F8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13820" r="202" b="8811"/>
          <a:stretch/>
        </p:blipFill>
        <p:spPr>
          <a:xfrm>
            <a:off x="0" y="6355845"/>
            <a:ext cx="12191999" cy="50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10C3-EB56-4DD4-98FC-997D4EF98F83}" type="datetime1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09FF2F-F24B-4BA6-90F7-E86439AED9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13820" r="202" b="8811"/>
          <a:stretch/>
        </p:blipFill>
        <p:spPr>
          <a:xfrm>
            <a:off x="0" y="6355845"/>
            <a:ext cx="12191999" cy="50215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4470B-8814-4E1B-81DA-7A740724837B}" type="datetime1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/>
          <p:nvPr/>
        </p:nvSpPr>
        <p:spPr>
          <a:xfrm>
            <a:off x="696400" y="2099500"/>
            <a:ext cx="6559600" cy="40196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1"/>
          <p:cNvSpPr txBox="1">
            <a:spLocks noGrp="1"/>
          </p:cNvSpPr>
          <p:nvPr>
            <p:ph type="subTitle" idx="1"/>
          </p:nvPr>
        </p:nvSpPr>
        <p:spPr>
          <a:xfrm flipH="1">
            <a:off x="1103667" y="4651200"/>
            <a:ext cx="6029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s" dirty="0">
                <a:solidFill>
                  <a:schemeClr val="dk1"/>
                </a:solidFill>
              </a:rPr>
              <a:t>Featuring Dr. George Barna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s" sz="2200" dirty="0">
                <a:solidFill>
                  <a:schemeClr val="dk1"/>
                </a:solidFill>
              </a:rPr>
              <a:t>&amp; </a:t>
            </a:r>
            <a:r>
              <a:rPr lang="es" sz="2200" i="1" dirty="0">
                <a:solidFill>
                  <a:schemeClr val="dk1"/>
                </a:solidFill>
              </a:rPr>
              <a:t>American Worldview Inventory 2020</a:t>
            </a:r>
            <a:r>
              <a:rPr lang="es" sz="2200" dirty="0">
                <a:solidFill>
                  <a:schemeClr val="dk1"/>
                </a:solidFill>
              </a:rPr>
              <a:t> Results</a:t>
            </a:r>
            <a:endParaRPr sz="2200"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endParaRPr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endParaRPr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79" name="Google Shape;279;p41"/>
          <p:cNvSpPr/>
          <p:nvPr/>
        </p:nvSpPr>
        <p:spPr>
          <a:xfrm rot="-5400000">
            <a:off x="9625467" y="5063000"/>
            <a:ext cx="666400" cy="2150000"/>
          </a:xfrm>
          <a:prstGeom prst="rect">
            <a:avLst/>
          </a:prstGeom>
          <a:solidFill>
            <a:srgbClr val="404040">
              <a:alpha val="2039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1"/>
          <p:cNvSpPr/>
          <p:nvPr/>
        </p:nvSpPr>
        <p:spPr>
          <a:xfrm rot="5400000">
            <a:off x="-208000" y="3447300"/>
            <a:ext cx="1808800" cy="396800"/>
          </a:xfrm>
          <a:prstGeom prst="rect">
            <a:avLst/>
          </a:prstGeom>
          <a:solidFill>
            <a:srgbClr val="D92E26">
              <a:alpha val="26666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1"/>
          <p:cNvSpPr/>
          <p:nvPr/>
        </p:nvSpPr>
        <p:spPr>
          <a:xfrm>
            <a:off x="8267700" y="1896000"/>
            <a:ext cx="3550000" cy="7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1"/>
          <p:cNvSpPr/>
          <p:nvPr/>
        </p:nvSpPr>
        <p:spPr>
          <a:xfrm>
            <a:off x="6933793" y="3441581"/>
            <a:ext cx="4689355" cy="1272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r"/>
            <a:r>
              <a:rPr lang="es" sz="240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 </a:t>
            </a:r>
            <a:r>
              <a:rPr lang="es" sz="2400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Research and Resources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/>
            <a:r>
              <a:rPr lang="es" sz="2400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 for Cultural Transformation through Biblical Worldview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41"/>
          <p:cNvGrpSpPr/>
          <p:nvPr/>
        </p:nvGrpSpPr>
        <p:grpSpPr>
          <a:xfrm>
            <a:off x="498000" y="1122575"/>
            <a:ext cx="6243744" cy="3918409"/>
            <a:chOff x="1222700" y="0"/>
            <a:chExt cx="2560800" cy="1574625"/>
          </a:xfrm>
        </p:grpSpPr>
        <p:sp>
          <p:nvSpPr>
            <p:cNvPr id="284" name="Google Shape;284;p41"/>
            <p:cNvSpPr/>
            <p:nvPr/>
          </p:nvSpPr>
          <p:spPr>
            <a:xfrm>
              <a:off x="1222700" y="0"/>
              <a:ext cx="2560800" cy="15746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5" name="Google Shape;285;p41" descr="A close up of text on a black background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93218" y="293560"/>
              <a:ext cx="2219762" cy="9875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6" name="Google Shape;286;p41"/>
          <p:cNvSpPr txBox="1"/>
          <p:nvPr/>
        </p:nvSpPr>
        <p:spPr>
          <a:xfrm>
            <a:off x="9355249" y="712206"/>
            <a:ext cx="246308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70" y="378891"/>
            <a:ext cx="10484225" cy="1293028"/>
          </a:xfrm>
        </p:spPr>
        <p:txBody>
          <a:bodyPr/>
          <a:lstStyle/>
          <a:p>
            <a:pPr algn="ctr"/>
            <a:r>
              <a:rPr lang="en-US" b="1" cap="none" dirty="0">
                <a:latin typeface="+mn-lt"/>
              </a:rPr>
              <a:t>The Four Phases Of Worldview Experience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907720"/>
              </p:ext>
            </p:extLst>
          </p:nvPr>
        </p:nvGraphicFramePr>
        <p:xfrm>
          <a:off x="455731" y="1905000"/>
          <a:ext cx="11432977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6418729" cy="1293028"/>
          </a:xfrm>
        </p:spPr>
        <p:txBody>
          <a:bodyPr/>
          <a:lstStyle/>
          <a:p>
            <a:pPr algn="ctr"/>
            <a:r>
              <a:rPr lang="en-US" b="1" cap="none" dirty="0"/>
              <a:t>Where Did Your </a:t>
            </a:r>
            <a:br>
              <a:rPr lang="en-US" b="1" cap="none" dirty="0"/>
            </a:br>
            <a:r>
              <a:rPr lang="en-US" b="1" cap="none" dirty="0"/>
              <a:t>Worldview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035" y="2402540"/>
            <a:ext cx="9161930" cy="4226859"/>
          </a:xfrm>
        </p:spPr>
        <p:txBody>
          <a:bodyPr>
            <a:normAutofit/>
          </a:bodyPr>
          <a:lstStyle/>
          <a:p>
            <a:pPr marL="342900" indent="-342900">
              <a:buFont typeface="Wingdings"/>
              <a:buChar char="Ø"/>
            </a:pPr>
            <a:r>
              <a:rPr lang="en-US" sz="2800" b="1" dirty="0">
                <a:cs typeface="Calibri" pitchFamily="34" charset="0"/>
              </a:rPr>
              <a:t>Every decision you make is based on your worldview</a:t>
            </a:r>
          </a:p>
          <a:p>
            <a:pPr marL="342900" indent="-342900">
              <a:buFont typeface="Wingdings"/>
              <a:buChar char="Ø"/>
            </a:pPr>
            <a:endParaRPr lang="en-US" sz="1200" b="1" dirty="0">
              <a:cs typeface="Calibri" pitchFamily="34" charset="0"/>
            </a:endParaRPr>
          </a:p>
          <a:p>
            <a:pPr marL="342900" indent="-342900">
              <a:buFont typeface="Wingdings"/>
              <a:buChar char="Ø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Your worldview is shaped by many external influences</a:t>
            </a:r>
          </a:p>
          <a:p>
            <a:pPr marL="342900" indent="-342900">
              <a:buFont typeface="Wingdings"/>
              <a:buChar char="Ø"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342900" indent="-342900">
              <a:buFont typeface="Wingdings"/>
              <a:buChar char="Ø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Those influences expose us to many different worldviews</a:t>
            </a:r>
          </a:p>
          <a:p>
            <a:pPr marL="342900" indent="-342900">
              <a:buFont typeface="Wingdings"/>
              <a:buChar char="Ø"/>
            </a:pPr>
            <a:endParaRPr lang="en-US" b="1" dirty="0">
              <a:latin typeface="Segoe Print" pitchFamily="2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1" y="1222929"/>
            <a:ext cx="30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0450" algn="l"/>
              </a:tabLst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</p:txBody>
      </p:sp>
      <p:graphicFrame>
        <p:nvGraphicFramePr>
          <p:cNvPr id="8" name="Group 44">
            <a:extLst>
              <a:ext uri="{FF2B5EF4-FFF2-40B4-BE49-F238E27FC236}">
                <a16:creationId xmlns:a16="http://schemas.microsoft.com/office/drawing/2014/main" id="{5BF69C24-98EC-42D3-A01A-CE05FFFB9A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078175"/>
              </p:ext>
            </p:extLst>
          </p:nvPr>
        </p:nvGraphicFramePr>
        <p:xfrm>
          <a:off x="412375" y="2251427"/>
          <a:ext cx="11421036" cy="4005937"/>
        </p:xfrm>
        <a:graphic>
          <a:graphicData uri="http://schemas.openxmlformats.org/drawingml/2006/table">
            <a:tbl>
              <a:tblPr/>
              <a:tblGrid>
                <a:gridCol w="388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</a:rPr>
                        <a:t>Children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81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</a:rPr>
                        <a:t>Teens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</a:rPr>
                        <a:t>Adults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Arts &amp; Entertainment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Arts &amp; Entertainment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Arts &amp; Entertainment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News &amp; Info Media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News &amp; Info Media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News &amp; Info Media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Public policy/laws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Public policy/laws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Public policy/laws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Family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Family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Family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Peers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Peers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Books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School 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Celebrities/Athletes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Affinity Groups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95600" y="764373"/>
            <a:ext cx="6418729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cap="none" dirty="0">
                <a:cs typeface="Calibri" pitchFamily="34" charset="0"/>
              </a:rPr>
              <a:t>Significant Sources Of Influence</a:t>
            </a:r>
            <a:br>
              <a:rPr lang="en-US" sz="3600" b="1" cap="none" dirty="0">
                <a:cs typeface="Calibri" pitchFamily="34" charset="0"/>
              </a:rPr>
            </a:br>
            <a:r>
              <a:rPr lang="en-US" sz="3600" b="1" cap="none" dirty="0">
                <a:cs typeface="Calibri" pitchFamily="34" charset="0"/>
              </a:rPr>
              <a:t>Vary By Age Group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54478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436" y="764373"/>
            <a:ext cx="7557246" cy="1293028"/>
          </a:xfrm>
        </p:spPr>
        <p:txBody>
          <a:bodyPr>
            <a:normAutofit/>
          </a:bodyPr>
          <a:lstStyle/>
          <a:p>
            <a:pPr algn="ctr"/>
            <a:r>
              <a:rPr lang="en-US" sz="3600" b="1" cap="none" dirty="0">
                <a:latin typeface="+mn-lt"/>
              </a:rPr>
              <a:t>How We Develop Our Worldview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5" y="2026024"/>
            <a:ext cx="10355624" cy="4298576"/>
          </a:xfrm>
        </p:spPr>
        <p:txBody>
          <a:bodyPr>
            <a:normAutofit/>
          </a:bodyPr>
          <a:lstStyle/>
          <a:p>
            <a:pPr marL="342900" indent="-342900">
              <a:buFont typeface="Wingdings"/>
              <a:buChar char="Ø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Faced with numerous options, we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pick and choose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whichever options seem reasonable or comfortable to us </a:t>
            </a:r>
          </a:p>
          <a:p>
            <a:pPr marL="342900" indent="-342900">
              <a:buFont typeface="Wingdings"/>
              <a:buChar char="Ø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Our worldview: a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patchwork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of complementary, conflicting, contradictory beliefs and behaviors</a:t>
            </a:r>
          </a:p>
          <a:p>
            <a:pPr marL="342900" indent="-342900">
              <a:buFont typeface="Wingdings"/>
              <a:buChar char="Ø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We weave those choices together into a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custom blend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that becomes our philosophy of life</a:t>
            </a:r>
          </a:p>
          <a:p>
            <a:pPr marL="342900" indent="-342900">
              <a:buFont typeface="Wingdings"/>
              <a:buChar char="Ø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Because we cut and paste our worldview together,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nobody has a pure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, singular, perfectly consistent worldview – no matter which worldview dominates</a:t>
            </a:r>
          </a:p>
          <a:p>
            <a:pPr marL="342900" indent="-342900">
              <a:buFont typeface="Wingdings"/>
              <a:buChar char="Ø"/>
            </a:pP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Calibri" pitchFamily="34" charset="0"/>
            </a:endParaRPr>
          </a:p>
          <a:p>
            <a:pPr marL="342900" indent="-342900">
              <a:buFont typeface="Wingdings"/>
              <a:buChar char="Ø"/>
            </a:pPr>
            <a:endParaRPr lang="en-US" b="1" dirty="0">
              <a:latin typeface="Segoe Print" pitchFamily="2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6418729" cy="1091321"/>
          </a:xfrm>
        </p:spPr>
        <p:txBody>
          <a:bodyPr>
            <a:normAutofit/>
          </a:bodyPr>
          <a:lstStyle/>
          <a:p>
            <a:pPr algn="ctr"/>
            <a:r>
              <a:rPr lang="en-US" b="1" cap="none" dirty="0"/>
              <a:t>Contributing Worldviews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233642"/>
              </p:ext>
            </p:extLst>
          </p:nvPr>
        </p:nvGraphicFramePr>
        <p:xfrm>
          <a:off x="608171" y="1905000"/>
          <a:ext cx="10975657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365" y="558185"/>
            <a:ext cx="7315200" cy="9299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cap="none" dirty="0"/>
              <a:t>One Option: The Biblical Worldview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811" y="1837764"/>
            <a:ext cx="9908578" cy="4791635"/>
          </a:xfrm>
        </p:spPr>
        <p:txBody>
          <a:bodyPr>
            <a:normAutofit/>
          </a:bodyPr>
          <a:lstStyle/>
          <a:p>
            <a:pPr marL="342900" indent="-342900">
              <a:buFont typeface="Wingdings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Americans’ worldviews are a personal and unique synthesis of many different worldviews</a:t>
            </a:r>
          </a:p>
          <a:p>
            <a:pPr marL="342900" indent="-342900">
              <a:buFont typeface="Wingdings"/>
              <a:buChar char="Ø"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cs typeface="Calibri" pitchFamily="34" charset="0"/>
              </a:rPr>
              <a:t>One of those options is the </a:t>
            </a:r>
            <a:r>
              <a:rPr lang="en-US" sz="2400" b="1" u="sng" dirty="0">
                <a:cs typeface="Calibri" pitchFamily="34" charset="0"/>
              </a:rPr>
              <a:t>Biblical Theism </a:t>
            </a:r>
            <a:r>
              <a:rPr lang="en-US" sz="2400" b="1" dirty="0">
                <a:cs typeface="Calibri" pitchFamily="34" charset="0"/>
              </a:rPr>
              <a:t>– better known as the </a:t>
            </a:r>
            <a:r>
              <a:rPr lang="en-US" sz="2400" b="1" u="sng" dirty="0">
                <a:solidFill>
                  <a:srgbClr val="FFFF00"/>
                </a:solidFill>
                <a:cs typeface="Calibri" pitchFamily="34" charset="0"/>
              </a:rPr>
              <a:t>Biblical Worldview</a:t>
            </a:r>
          </a:p>
          <a:p>
            <a:pPr marL="342900" indent="-342900">
              <a:buFont typeface="Wingdings"/>
              <a:buChar char="Ø"/>
            </a:pPr>
            <a:endParaRPr lang="en-US" sz="1200" b="1" u="sng" dirty="0">
              <a:solidFill>
                <a:srgbClr val="FFFF00"/>
              </a:solidFill>
              <a:cs typeface="Calibri" pitchFamily="34" charset="0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cs typeface="Calibri" pitchFamily="34" charset="0"/>
              </a:rPr>
              <a:t>A biblical worldview is a way of experiencing, interpreting, and responding to reality </a:t>
            </a:r>
            <a:r>
              <a:rPr lang="en-US" sz="2400" b="1" u="sng" dirty="0">
                <a:cs typeface="Calibri" pitchFamily="34" charset="0"/>
              </a:rPr>
              <a:t>consistent with biblical perspectives</a:t>
            </a:r>
          </a:p>
          <a:p>
            <a:pPr marL="342900" indent="-342900">
              <a:buFont typeface="Wingdings"/>
              <a:buChar char="Ø"/>
            </a:pPr>
            <a:endParaRPr lang="en-US" sz="1200" b="1" dirty="0">
              <a:cs typeface="Calibri" pitchFamily="34" charset="0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cs typeface="Calibri" pitchFamily="34" charset="0"/>
              </a:rPr>
              <a:t>The biblical worldview allows you to be a disciple of Jesus Christ by enabling you to </a:t>
            </a:r>
            <a:r>
              <a:rPr lang="en-US" sz="2400" b="1" u="sng" dirty="0">
                <a:cs typeface="Calibri" pitchFamily="34" charset="0"/>
              </a:rPr>
              <a:t>think like Jesus so you can live like Jesus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6418729" cy="1293028"/>
          </a:xfrm>
        </p:spPr>
        <p:txBody>
          <a:bodyPr>
            <a:normAutofit/>
          </a:bodyPr>
          <a:lstStyle/>
          <a:p>
            <a:pPr algn="ctr"/>
            <a:r>
              <a:rPr lang="en-US" sz="3600" b="1" cap="none" dirty="0"/>
              <a:t>Worldview Dominance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70" y="1676400"/>
            <a:ext cx="11128098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>
              <a:latin typeface="Segoe Print" pitchFamily="2" charset="0"/>
            </a:endParaRPr>
          </a:p>
          <a:p>
            <a:r>
              <a:rPr lang="en-US" sz="2800" b="1" dirty="0"/>
              <a:t>In an ideal world, the biblical worldview would be dominant</a:t>
            </a:r>
          </a:p>
          <a:p>
            <a:endParaRPr lang="en-US" sz="2800" b="1" dirty="0"/>
          </a:p>
          <a:p>
            <a:r>
              <a:rPr lang="en-US" sz="2800" b="1" dirty="0"/>
              <a:t>We do not live in an ideal world</a:t>
            </a:r>
          </a:p>
          <a:p>
            <a:endParaRPr lang="en-US" sz="2800" b="1" dirty="0"/>
          </a:p>
          <a:p>
            <a:r>
              <a:rPr lang="en-US" sz="2800" b="1" dirty="0"/>
              <a:t>In America today, the biblical worldview is far from being dominant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08212" y="764373"/>
            <a:ext cx="10797988" cy="1293028"/>
          </a:xfrm>
        </p:spPr>
        <p:txBody>
          <a:bodyPr/>
          <a:lstStyle/>
          <a:p>
            <a:pPr algn="ctr"/>
            <a:r>
              <a:rPr lang="en-US" b="1" cap="none" dirty="0"/>
              <a:t>Seeking Genuine Christianity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646374"/>
              </p:ext>
            </p:extLst>
          </p:nvPr>
        </p:nvGraphicFramePr>
        <p:xfrm>
          <a:off x="179294" y="2193925"/>
          <a:ext cx="11860306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1458" y="468537"/>
            <a:ext cx="7288307" cy="114511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/>
              <a:t>Biblical Worldview Incidence</a:t>
            </a:r>
            <a:br>
              <a:rPr lang="en-US" b="1" cap="none" dirty="0"/>
            </a:br>
            <a:r>
              <a:rPr lang="en-US" b="1" cap="none" dirty="0"/>
              <a:t>Is On a Steady Decline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1951" y="1407459"/>
          <a:ext cx="10975658" cy="499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38A57-5A61-4A44-9037-CA743042180D}"/>
              </a:ext>
            </a:extLst>
          </p:cNvPr>
          <p:cNvSpPr txBox="1"/>
          <p:nvPr/>
        </p:nvSpPr>
        <p:spPr>
          <a:xfrm>
            <a:off x="6351902" y="4122136"/>
            <a:ext cx="4909399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12 PERCENT TO 6 PERCENT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1820" y="533400"/>
            <a:ext cx="6400800" cy="63549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b="1" cap="none" dirty="0">
                <a:solidFill>
                  <a:schemeClr val="tx1"/>
                </a:solidFill>
                <a:latin typeface="+mn-lt"/>
                <a:cs typeface="Calibri" pitchFamily="34" charset="0"/>
              </a:rPr>
              <a:t>America’s Worldview Crisis</a:t>
            </a:r>
            <a:br>
              <a:rPr lang="en-US" sz="3600" b="1" cap="none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2400" b="1" cap="none" dirty="0">
                <a:latin typeface="+mn-lt"/>
                <a:cs typeface="Calibri" pitchFamily="34" charset="0"/>
              </a:rPr>
              <a:t>(% with the biblical worldview)</a:t>
            </a:r>
            <a:endParaRPr lang="en-US" sz="2400" b="1" cap="none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8944122"/>
              </p:ext>
            </p:extLst>
          </p:nvPr>
        </p:nvGraphicFramePr>
        <p:xfrm>
          <a:off x="608170" y="1143000"/>
          <a:ext cx="10975658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3739097-8EAC-48A2-85AB-EF9C3693EF39}"/>
              </a:ext>
            </a:extLst>
          </p:cNvPr>
          <p:cNvSpPr txBox="1"/>
          <p:nvPr/>
        </p:nvSpPr>
        <p:spPr>
          <a:xfrm>
            <a:off x="8718584" y="1085544"/>
            <a:ext cx="356754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Source: Cultural Research Center @ Arizona Christian University</a:t>
            </a:r>
          </a:p>
        </p:txBody>
      </p:sp>
    </p:spTree>
    <p:extLst>
      <p:ext uri="{BB962C8B-B14F-4D97-AF65-F5344CB8AC3E}">
        <p14:creationId xmlns:p14="http://schemas.microsoft.com/office/powerpoint/2010/main" val="3439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/>
          <p:nvPr/>
        </p:nvSpPr>
        <p:spPr>
          <a:xfrm>
            <a:off x="5355378" y="917390"/>
            <a:ext cx="6715482" cy="4549992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1"/>
          <p:cNvSpPr/>
          <p:nvPr/>
        </p:nvSpPr>
        <p:spPr>
          <a:xfrm rot="-5400000">
            <a:off x="9625467" y="5063000"/>
            <a:ext cx="666400" cy="2150000"/>
          </a:xfrm>
          <a:prstGeom prst="rect">
            <a:avLst/>
          </a:prstGeom>
          <a:solidFill>
            <a:srgbClr val="404040">
              <a:alpha val="2039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1"/>
          <p:cNvSpPr/>
          <p:nvPr/>
        </p:nvSpPr>
        <p:spPr>
          <a:xfrm rot="5400000">
            <a:off x="-208000" y="3447300"/>
            <a:ext cx="1808800" cy="396800"/>
          </a:xfrm>
          <a:prstGeom prst="rect">
            <a:avLst/>
          </a:prstGeom>
          <a:solidFill>
            <a:srgbClr val="D92E26">
              <a:alpha val="26666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1"/>
          <p:cNvSpPr/>
          <p:nvPr/>
        </p:nvSpPr>
        <p:spPr>
          <a:xfrm>
            <a:off x="537884" y="3409472"/>
            <a:ext cx="4689355" cy="1296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r"/>
            <a:r>
              <a:rPr lang="es" sz="240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 </a:t>
            </a:r>
            <a:r>
              <a:rPr lang="es" sz="2400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Research and Resources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/>
            <a:r>
              <a:rPr lang="es" sz="2400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 for Cultural Transformation</a:t>
            </a:r>
          </a:p>
          <a:p>
            <a:pPr algn="r"/>
            <a:r>
              <a:rPr lang="en-US" sz="2400" b="1" dirty="0">
                <a:solidFill>
                  <a:schemeClr val="lt1"/>
                </a:solidFill>
                <a:latin typeface="Proxima Nova"/>
                <a:ea typeface="Arial"/>
                <a:cs typeface="Arial"/>
                <a:sym typeface="Proxima Nova"/>
              </a:rPr>
              <a:t>T</a:t>
            </a:r>
            <a:r>
              <a:rPr lang="es" sz="2400" b="1" dirty="0">
                <a:solidFill>
                  <a:schemeClr val="lt1"/>
                </a:solidFill>
                <a:latin typeface="Proxima Nova"/>
                <a:ea typeface="Arial"/>
                <a:cs typeface="Arial"/>
                <a:sym typeface="Proxima Nova"/>
              </a:rPr>
              <a:t>hrough Biblical Worldview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41"/>
          <p:cNvGrpSpPr/>
          <p:nvPr/>
        </p:nvGrpSpPr>
        <p:grpSpPr>
          <a:xfrm>
            <a:off x="158481" y="205763"/>
            <a:ext cx="5025899" cy="2924856"/>
            <a:chOff x="1222700" y="0"/>
            <a:chExt cx="2560800" cy="1574625"/>
          </a:xfrm>
        </p:grpSpPr>
        <p:sp>
          <p:nvSpPr>
            <p:cNvPr id="284" name="Google Shape;284;p41"/>
            <p:cNvSpPr/>
            <p:nvPr/>
          </p:nvSpPr>
          <p:spPr>
            <a:xfrm>
              <a:off x="1222700" y="0"/>
              <a:ext cx="2560800" cy="15746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5" name="Google Shape;285;p41" descr="A close up of text on a black background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93218" y="293560"/>
              <a:ext cx="2219762" cy="9875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6" name="Google Shape;286;p41"/>
          <p:cNvSpPr txBox="1"/>
          <p:nvPr/>
        </p:nvSpPr>
        <p:spPr>
          <a:xfrm>
            <a:off x="9355249" y="712206"/>
            <a:ext cx="246308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20761F-295A-4379-87E2-FDF03BFF7D0C}"/>
              </a:ext>
            </a:extLst>
          </p:cNvPr>
          <p:cNvSpPr txBox="1"/>
          <p:nvPr/>
        </p:nvSpPr>
        <p:spPr>
          <a:xfrm>
            <a:off x="5227239" y="1090360"/>
            <a:ext cx="6843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KEY CRC WORLDVIEW INITIATIVES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C6CEB-89E5-45FE-B98C-857BEF00C193}"/>
              </a:ext>
            </a:extLst>
          </p:cNvPr>
          <p:cNvSpPr txBox="1"/>
          <p:nvPr/>
        </p:nvSpPr>
        <p:spPr>
          <a:xfrm>
            <a:off x="5519042" y="1789681"/>
            <a:ext cx="66370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b="1" i="1" dirty="0"/>
              <a:t>American Worldview Inventory</a:t>
            </a:r>
          </a:p>
          <a:p>
            <a:pPr marL="457200" indent="-4572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b="1" i="1" dirty="0"/>
              <a:t>ACU Student Worldview Inventory</a:t>
            </a:r>
          </a:p>
          <a:p>
            <a:pPr marL="457200" indent="-4572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ACU Worldview Assessment</a:t>
            </a:r>
          </a:p>
          <a:p>
            <a:pPr marL="457200" indent="-4572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American Worldview Council</a:t>
            </a:r>
          </a:p>
          <a:p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67577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1459" y="450608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3600" b="1" cap="none" dirty="0"/>
              <a:t>Worldview Incidence in the U.S.	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111250"/>
              </p:ext>
            </p:extLst>
          </p:nvPr>
        </p:nvGraphicFramePr>
        <p:xfrm>
          <a:off x="170329" y="1676400"/>
          <a:ext cx="11878236" cy="463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345637" y="628920"/>
            <a:ext cx="3793063" cy="936404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C000"/>
                </a:solidFill>
              </a:rPr>
              <a:t>Source: Cultural Research Center @ Arizona Christian University,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CD3965-7576-4EBB-9FEA-0E73E2DB4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4B15F5-9B02-4280-9F50-172515BF4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A5BBF0-37C3-4339-BD51-F7A980A93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b="1" cap="none">
                <a:solidFill>
                  <a:schemeClr val="bg1"/>
                </a:solidFill>
              </a:rPr>
              <a:t>Does Worldview Really Matter?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5BA54BD-C84D-46CE-8B72-31BFB26ABA43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108786"/>
              </p:ext>
            </p:extLst>
          </p:nvPr>
        </p:nvGraphicFramePr>
        <p:xfrm>
          <a:off x="0" y="2285998"/>
          <a:ext cx="12192000" cy="409199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16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578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+mn-lt"/>
                        </a:rPr>
                        <a:t>Worldview Measure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+mn-lt"/>
                        </a:rPr>
                        <a:t>Have BWV</a:t>
                      </a:r>
                      <a:endParaRPr lang="en-US" sz="17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+mn-lt"/>
                        </a:rPr>
                        <a:t>No BWV</a:t>
                      </a:r>
                      <a:endParaRPr lang="en-US" sz="17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+mn-lt"/>
                        </a:rPr>
                        <a:t>Ratio</a:t>
                      </a:r>
                    </a:p>
                  </a:txBody>
                  <a:tcPr marL="63928" marR="63928" marT="31956" marB="3195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578"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+mn-lt"/>
                        </a:rPr>
                        <a:t>There is no</a:t>
                      </a:r>
                      <a:r>
                        <a:rPr lang="en-US" sz="1700" b="1" baseline="0">
                          <a:latin typeface="+mn-lt"/>
                        </a:rPr>
                        <a:t> such thing as </a:t>
                      </a:r>
                      <a:r>
                        <a:rPr lang="en-US" sz="1700" b="1" u="sng" baseline="0">
                          <a:latin typeface="+mn-lt"/>
                        </a:rPr>
                        <a:t>absolute moral truth</a:t>
                      </a:r>
                      <a:endParaRPr lang="en-US" sz="1700" b="1" u="sng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+mn-lt"/>
                        </a:rPr>
                        <a:t>5%</a:t>
                      </a:r>
                      <a:endParaRPr lang="en-US" sz="17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+mn-lt"/>
                        </a:rPr>
                        <a:t>55%</a:t>
                      </a:r>
                      <a:endParaRPr lang="en-US" sz="17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</a:rPr>
                        <a:t>11:1</a:t>
                      </a:r>
                    </a:p>
                  </a:txBody>
                  <a:tcPr marL="63928" marR="63928" marT="31956" marB="3195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78">
                <a:tc>
                  <a:txBody>
                    <a:bodyPr/>
                    <a:lstStyle/>
                    <a:p>
                      <a:pPr algn="ctr"/>
                      <a:r>
                        <a:rPr lang="en-US" sz="1700" b="1" u="sng">
                          <a:latin typeface="+mn-lt"/>
                        </a:rPr>
                        <a:t>Success</a:t>
                      </a:r>
                      <a:r>
                        <a:rPr lang="en-US" sz="1700" b="1">
                          <a:latin typeface="+mn-lt"/>
                        </a:rPr>
                        <a:t>: consistent obedience to God</a:t>
                      </a:r>
                      <a:endParaRPr lang="en-US" sz="17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+mn-lt"/>
                        </a:rPr>
                        <a:t>98%</a:t>
                      </a:r>
                      <a:endParaRPr lang="en-US" sz="17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+mn-lt"/>
                        </a:rPr>
                        <a:t>18%</a:t>
                      </a:r>
                      <a:endParaRPr lang="en-US" sz="17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</a:rPr>
                        <a:t>5:1</a:t>
                      </a:r>
                    </a:p>
                  </a:txBody>
                  <a:tcPr marL="63928" marR="63928" marT="31956" marB="3195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578">
                <a:tc>
                  <a:txBody>
                    <a:bodyPr/>
                    <a:lstStyle/>
                    <a:p>
                      <a:pPr algn="ctr"/>
                      <a:r>
                        <a:rPr lang="en-US" sz="1700" b="1" u="sng">
                          <a:latin typeface="+mn-lt"/>
                        </a:rPr>
                        <a:t>Wealth</a:t>
                      </a:r>
                      <a:r>
                        <a:rPr lang="en-US" sz="1700" b="1">
                          <a:latin typeface="+mn-lt"/>
                        </a:rPr>
                        <a:t>: from God, manage for kingdom</a:t>
                      </a:r>
                      <a:endParaRPr lang="en-US" sz="17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+mn-lt"/>
                        </a:rPr>
                        <a:t>81%</a:t>
                      </a:r>
                      <a:endParaRPr lang="en-US" sz="17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+mn-lt"/>
                        </a:rPr>
                        <a:t>17%</a:t>
                      </a:r>
                      <a:endParaRPr lang="en-US" sz="17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</a:rPr>
                        <a:t>5:1</a:t>
                      </a:r>
                    </a:p>
                  </a:txBody>
                  <a:tcPr marL="63928" marR="63928" marT="31956" marB="3195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578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</a:rPr>
                        <a:t>Having </a:t>
                      </a:r>
                      <a:r>
                        <a:rPr lang="en-US" sz="1700" b="1" u="sng" dirty="0">
                          <a:solidFill>
                            <a:schemeClr val="tx1"/>
                          </a:solidFill>
                          <a:latin typeface="+mn-lt"/>
                        </a:rPr>
                        <a:t>sex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</a:rPr>
                        <a:t>, if in love, expect to get married, still not OK</a:t>
                      </a: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solidFill>
                            <a:schemeClr val="tx1"/>
                          </a:solidFill>
                          <a:latin typeface="+mn-lt"/>
                        </a:rPr>
                        <a:t>97%</a:t>
                      </a: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solidFill>
                            <a:schemeClr val="tx1"/>
                          </a:solidFill>
                          <a:latin typeface="+mn-lt"/>
                        </a:rPr>
                        <a:t>23%</a:t>
                      </a: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</a:rPr>
                        <a:t>4:1</a:t>
                      </a:r>
                    </a:p>
                  </a:txBody>
                  <a:tcPr marL="63928" marR="63928" marT="31956" marB="3195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265">
                <a:tc>
                  <a:txBody>
                    <a:bodyPr/>
                    <a:lstStyle/>
                    <a:p>
                      <a:pPr algn="ctr"/>
                      <a:r>
                        <a:rPr lang="en-US" sz="1700" b="1" u="sng" dirty="0">
                          <a:solidFill>
                            <a:schemeClr val="tx1"/>
                          </a:solidFill>
                          <a:latin typeface="+mn-lt"/>
                        </a:rPr>
                        <a:t>History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</a:rPr>
                        <a:t> is God’s story,</a:t>
                      </a:r>
                      <a:r>
                        <a:rPr lang="en-US" sz="17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constantly moving toward fulfilling His plan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</a:rPr>
                        <a:t>98%</a:t>
                      </a: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</a:rPr>
                        <a:t>25%</a:t>
                      </a: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</a:rPr>
                        <a:t>4:1</a:t>
                      </a:r>
                    </a:p>
                  </a:txBody>
                  <a:tcPr marL="63928" marR="63928" marT="31956" marB="3195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578">
                <a:tc>
                  <a:txBody>
                    <a:bodyPr/>
                    <a:lstStyle/>
                    <a:p>
                      <a:pPr algn="ctr"/>
                      <a:r>
                        <a:rPr lang="en-US" sz="1700" b="1" u="sng" dirty="0">
                          <a:solidFill>
                            <a:schemeClr val="tx1"/>
                          </a:solidFill>
                          <a:latin typeface="+mn-lt"/>
                        </a:rPr>
                        <a:t>Having faith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</a:rPr>
                        <a:t> matters more than which faith</a:t>
                      </a: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solidFill>
                            <a:schemeClr val="tx1"/>
                          </a:solidFill>
                          <a:latin typeface="+mn-lt"/>
                        </a:rPr>
                        <a:t>26%</a:t>
                      </a: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solidFill>
                            <a:schemeClr val="tx1"/>
                          </a:solidFill>
                          <a:latin typeface="+mn-lt"/>
                        </a:rPr>
                        <a:t>78%</a:t>
                      </a: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</a:rPr>
                        <a:t>3:1</a:t>
                      </a:r>
                    </a:p>
                  </a:txBody>
                  <a:tcPr marL="63928" marR="63928" marT="31956" marB="3195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265">
                <a:tc>
                  <a:txBody>
                    <a:bodyPr/>
                    <a:lstStyle/>
                    <a:p>
                      <a:pPr algn="ctr"/>
                      <a:r>
                        <a:rPr lang="en-US" sz="1700" b="1" u="sng" dirty="0">
                          <a:latin typeface="+mn-lt"/>
                        </a:rPr>
                        <a:t>Marriage</a:t>
                      </a:r>
                      <a:r>
                        <a:rPr lang="en-US" sz="1700" b="1" dirty="0">
                          <a:latin typeface="+mn-lt"/>
                        </a:rPr>
                        <a:t>: 1 man to 1 woman, God’s only plan, across all cultures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+mn-lt"/>
                        </a:rPr>
                        <a:t>93%</a:t>
                      </a:r>
                      <a:endParaRPr lang="en-US" sz="17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+mn-lt"/>
                        </a:rPr>
                        <a:t>33%</a:t>
                      </a:r>
                      <a:endParaRPr lang="en-US" sz="17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928" marR="63928" marT="31956" marB="31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</a:rPr>
                        <a:t>3:1</a:t>
                      </a:r>
                    </a:p>
                  </a:txBody>
                  <a:tcPr marL="63928" marR="63928" marT="31956" marB="3195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EAB9D8A-0E40-4FD3-9C72-C8626FF32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8000"/>
            <a:ext cx="12192000" cy="480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3529" y="253385"/>
            <a:ext cx="8610600" cy="1136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/>
              <a:t>Does It Really Matter?</a:t>
            </a:r>
            <a:br>
              <a:rPr lang="en-US" b="1" cap="none" dirty="0"/>
            </a:br>
            <a:r>
              <a:rPr lang="en-US" b="1" cap="none" dirty="0"/>
              <a:t> </a:t>
            </a:r>
            <a:r>
              <a:rPr lang="en-US" b="1" cap="none" dirty="0">
                <a:solidFill>
                  <a:srgbClr val="FFFF00"/>
                </a:solidFill>
              </a:rPr>
              <a:t>It Radically Affects Political Life</a:t>
            </a:r>
            <a:endParaRPr lang="en-US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415001"/>
              </p:ext>
            </p:extLst>
          </p:nvPr>
        </p:nvGraphicFramePr>
        <p:xfrm>
          <a:off x="528917" y="1371601"/>
          <a:ext cx="10954870" cy="478470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12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94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</a:rPr>
                        <a:t>Political Measure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</a:rPr>
                        <a:t>Have BWV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</a:rPr>
                        <a:t>No BWV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</a:rPr>
                        <a:t>Ratio</a:t>
                      </a:r>
                    </a:p>
                  </a:txBody>
                  <a:tcPr marL="91464" marR="914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2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Social Conservative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88%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36%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5:2</a:t>
                      </a:r>
                    </a:p>
                  </a:txBody>
                  <a:tcPr marL="91464" marR="9146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2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Social Liberal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4%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40%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1:10</a:t>
                      </a:r>
                    </a:p>
                  </a:txBody>
                  <a:tcPr marL="91464" marR="9146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Fiscal Conservative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88%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41%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2:1</a:t>
                      </a:r>
                    </a:p>
                  </a:txBody>
                  <a:tcPr marL="91464" marR="9146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2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Fiscal Liberal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30%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1:6</a:t>
                      </a:r>
                    </a:p>
                  </a:txBody>
                  <a:tcPr marL="91464" marR="9146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2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Governance Conservative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82%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40%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2:1</a:t>
                      </a:r>
                    </a:p>
                  </a:txBody>
                  <a:tcPr marL="91464" marR="9146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Governance Liberal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4%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30%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1:7</a:t>
                      </a:r>
                    </a:p>
                  </a:txBody>
                  <a:tcPr marL="91464" marR="9146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Support repeal Roe v. Wade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67%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38%</a:t>
                      </a:r>
                    </a:p>
                  </a:txBody>
                  <a:tcPr marL="91464" marR="914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7:4</a:t>
                      </a:r>
                    </a:p>
                  </a:txBody>
                  <a:tcPr marL="91464" marR="9146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2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2020 Presidential Vote: Trump</a:t>
                      </a:r>
                    </a:p>
                  </a:txBody>
                  <a:tcPr marL="91464" marR="91464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80%</a:t>
                      </a:r>
                    </a:p>
                  </a:txBody>
                  <a:tcPr marL="91464" marR="91464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44%</a:t>
                      </a:r>
                    </a:p>
                  </a:txBody>
                  <a:tcPr marL="91464" marR="91464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64" marR="91464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2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2020 Presidential Vote: Biden</a:t>
                      </a:r>
                    </a:p>
                  </a:txBody>
                  <a:tcPr marL="91464" marR="91464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20%</a:t>
                      </a:r>
                    </a:p>
                  </a:txBody>
                  <a:tcPr marL="91464" marR="91464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54%</a:t>
                      </a:r>
                    </a:p>
                  </a:txBody>
                  <a:tcPr marL="91464" marR="91464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64" marR="91464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993" y="1063532"/>
            <a:ext cx="10975658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/>
              <a:t>Consider the Cultural </a:t>
            </a:r>
            <a:br>
              <a:rPr lang="en-US" b="1" cap="none" dirty="0"/>
            </a:br>
            <a:r>
              <a:rPr lang="en-US" b="1" cap="none" dirty="0"/>
              <a:t>Implications of Worldview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709" y="2420471"/>
            <a:ext cx="10442119" cy="3886200"/>
          </a:xfrm>
        </p:spPr>
        <p:txBody>
          <a:bodyPr>
            <a:normAutofit/>
          </a:bodyPr>
          <a:lstStyle/>
          <a:p>
            <a:r>
              <a:rPr lang="en-US" sz="2400" b="1" dirty="0"/>
              <a:t>People view </a:t>
            </a:r>
            <a:r>
              <a:rPr lang="en-US" sz="2400" b="1" u="sng" dirty="0"/>
              <a:t>pornography</a:t>
            </a:r>
            <a:r>
              <a:rPr lang="en-US" sz="2400" b="1" dirty="0"/>
              <a:t> … because of their worldview</a:t>
            </a:r>
          </a:p>
          <a:p>
            <a:r>
              <a:rPr lang="en-US" sz="2400" b="1" dirty="0"/>
              <a:t>People embrace </a:t>
            </a:r>
            <a:r>
              <a:rPr lang="en-US" sz="2400" b="1" u="sng" dirty="0"/>
              <a:t>socialism</a:t>
            </a:r>
            <a:r>
              <a:rPr lang="en-US" sz="2400" b="1" dirty="0"/>
              <a:t> … because of their worldview</a:t>
            </a:r>
          </a:p>
          <a:p>
            <a:r>
              <a:rPr lang="en-US" sz="2400" b="1" dirty="0"/>
              <a:t>People support </a:t>
            </a:r>
            <a:r>
              <a:rPr lang="en-US" sz="2400" b="1" u="sng" dirty="0"/>
              <a:t>LGBTQ lifestyles</a:t>
            </a:r>
            <a:r>
              <a:rPr lang="en-US" sz="2400" b="1" dirty="0"/>
              <a:t> … because of their worldview</a:t>
            </a:r>
          </a:p>
          <a:p>
            <a:r>
              <a:rPr lang="en-US" sz="2400" b="1" dirty="0"/>
              <a:t>People get </a:t>
            </a:r>
            <a:r>
              <a:rPr lang="en-US" sz="2400" b="1" u="sng" dirty="0"/>
              <a:t>married</a:t>
            </a:r>
            <a:r>
              <a:rPr lang="en-US" sz="2400" b="1" dirty="0"/>
              <a:t> … because of their worldview</a:t>
            </a:r>
          </a:p>
          <a:p>
            <a:r>
              <a:rPr lang="en-US" sz="2400" b="1" dirty="0"/>
              <a:t>People choose an </a:t>
            </a:r>
            <a:r>
              <a:rPr lang="en-US" sz="2400" b="1" u="sng" dirty="0"/>
              <a:t>abortion</a:t>
            </a:r>
            <a:r>
              <a:rPr lang="en-US" sz="2400" b="1" dirty="0"/>
              <a:t> … because of their worldview</a:t>
            </a:r>
          </a:p>
          <a:p>
            <a:r>
              <a:rPr lang="en-US" sz="2400" b="1" dirty="0"/>
              <a:t>People </a:t>
            </a:r>
            <a:r>
              <a:rPr lang="en-US" sz="2400" b="1" u="sng" dirty="0"/>
              <a:t>help the poor</a:t>
            </a:r>
            <a:r>
              <a:rPr lang="en-US" sz="2400" b="1" dirty="0"/>
              <a:t> … because of their worldview</a:t>
            </a:r>
          </a:p>
          <a:p>
            <a:r>
              <a:rPr lang="en-US" sz="2400" b="1" dirty="0"/>
              <a:t>People trust </a:t>
            </a:r>
            <a:r>
              <a:rPr lang="en-US" sz="2400" b="1" u="sng" dirty="0"/>
              <a:t>science</a:t>
            </a:r>
            <a:r>
              <a:rPr lang="en-US" sz="2400" b="1" dirty="0"/>
              <a:t> … because of their worldview</a:t>
            </a:r>
          </a:p>
          <a:p>
            <a:r>
              <a:rPr lang="en-US" sz="2400" b="1" dirty="0"/>
              <a:t>People </a:t>
            </a:r>
            <a:r>
              <a:rPr lang="en-US" sz="2400" b="1" u="sng" dirty="0" err="1"/>
              <a:t>homeschool</a:t>
            </a:r>
            <a:r>
              <a:rPr lang="en-US" sz="2400" b="1" dirty="0"/>
              <a:t> their children … because of their worldview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020" y="1210236"/>
            <a:ext cx="9146380" cy="1020762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dirty="0"/>
              <a:t>Worldview Isn’t Just a Game Changer… </a:t>
            </a:r>
            <a:br>
              <a:rPr lang="en-US" sz="3600" b="1" cap="none" dirty="0"/>
            </a:br>
            <a:r>
              <a:rPr lang="en-US" sz="3600" b="1" cap="none" dirty="0">
                <a:solidFill>
                  <a:srgbClr val="FFFF00"/>
                </a:solidFill>
              </a:rPr>
              <a:t>It’s the Game!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70" y="2698376"/>
            <a:ext cx="10975658" cy="36531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/>
              <a:t>How?</a:t>
            </a:r>
          </a:p>
          <a:p>
            <a:pPr algn="ctr">
              <a:buNone/>
            </a:pPr>
            <a:endParaRPr lang="en-US" sz="3200" b="1" dirty="0"/>
          </a:p>
          <a:p>
            <a:pPr algn="ctr">
              <a:buNone/>
            </a:pPr>
            <a:r>
              <a:rPr lang="en-US" sz="3200" b="1" dirty="0"/>
              <a:t>Because we </a:t>
            </a:r>
            <a:r>
              <a:rPr lang="en-US" sz="3200" b="1" dirty="0">
                <a:solidFill>
                  <a:srgbClr val="FFFF00"/>
                </a:solidFill>
              </a:rPr>
              <a:t>do what we believe</a:t>
            </a:r>
            <a:r>
              <a:rPr lang="en-US" sz="3200" b="1" dirty="0"/>
              <a:t>…</a:t>
            </a:r>
          </a:p>
          <a:p>
            <a:pPr algn="ctr">
              <a:buNone/>
            </a:pPr>
            <a:r>
              <a:rPr lang="en-US" sz="3200" b="1" dirty="0"/>
              <a:t>And what we believe enables us to </a:t>
            </a:r>
            <a:r>
              <a:rPr lang="en-US" sz="3200" b="1" dirty="0">
                <a:solidFill>
                  <a:srgbClr val="FFFF00"/>
                </a:solidFill>
              </a:rPr>
              <a:t>think like Jesus</a:t>
            </a:r>
            <a:r>
              <a:rPr lang="en-US" sz="3200" b="1" dirty="0"/>
              <a:t>…</a:t>
            </a:r>
          </a:p>
          <a:p>
            <a:pPr algn="ctr">
              <a:buNone/>
            </a:pPr>
            <a:r>
              <a:rPr lang="en-US" sz="3200" b="1" dirty="0"/>
              <a:t> Which enables us to </a:t>
            </a:r>
            <a:r>
              <a:rPr lang="en-US" sz="3200" b="1" dirty="0">
                <a:solidFill>
                  <a:srgbClr val="FFFF00"/>
                </a:solidFill>
              </a:rPr>
              <a:t>live like Jesus</a:t>
            </a:r>
            <a:r>
              <a:rPr lang="en-US" sz="3200" b="1" dirty="0"/>
              <a:t>.</a:t>
            </a:r>
          </a:p>
          <a:p>
            <a:pPr algn="ctr">
              <a:buNone/>
            </a:pPr>
            <a:r>
              <a:rPr lang="en-US" sz="3200" b="1" dirty="0"/>
              <a:t>That produces genuine </a:t>
            </a:r>
            <a:r>
              <a:rPr lang="en-US" sz="3200" b="1" dirty="0">
                <a:solidFill>
                  <a:srgbClr val="FFFF00"/>
                </a:solidFill>
              </a:rPr>
              <a:t>disciples</a:t>
            </a:r>
            <a:r>
              <a:rPr lang="en-US" sz="3200" b="1" dirty="0"/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29" y="764373"/>
            <a:ext cx="11031071" cy="1293028"/>
          </a:xfrm>
        </p:spPr>
        <p:txBody>
          <a:bodyPr/>
          <a:lstStyle/>
          <a:p>
            <a:pPr algn="l"/>
            <a:r>
              <a:rPr lang="en-US" b="1" cap="none" dirty="0"/>
              <a:t>Reality Check: Millennials</a:t>
            </a:r>
            <a:endParaRPr lang="en-US" b="1" dirty="0"/>
          </a:p>
        </p:txBody>
      </p:sp>
      <p:pic>
        <p:nvPicPr>
          <p:cNvPr id="6" name="Content Placeholder 5" descr="Millennials gathere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7279" y="2653553"/>
            <a:ext cx="5733055" cy="341987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5B2728-1299-46A8-8477-38DA76C49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2"/>
          <a:stretch/>
        </p:blipFill>
        <p:spPr bwMode="auto">
          <a:xfrm>
            <a:off x="7523674" y="208010"/>
            <a:ext cx="3982526" cy="512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31D0F9-3485-444B-9D8A-B137AEEB49C0}"/>
              </a:ext>
            </a:extLst>
          </p:cNvPr>
          <p:cNvSpPr txBox="1"/>
          <p:nvPr/>
        </p:nvSpPr>
        <p:spPr>
          <a:xfrm>
            <a:off x="6161668" y="5568011"/>
            <a:ext cx="592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Free digital download available at the CRC website culturalresearchcenter.com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29" y="764373"/>
            <a:ext cx="10573871" cy="1293028"/>
          </a:xfrm>
        </p:spPr>
        <p:txBody>
          <a:bodyPr/>
          <a:lstStyle/>
          <a:p>
            <a:pPr algn="ctr"/>
            <a:r>
              <a:rPr lang="en-US" b="1" cap="none" dirty="0"/>
              <a:t>Facts About Millennials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Most populous generation</a:t>
            </a:r>
          </a:p>
          <a:p>
            <a:r>
              <a:rPr lang="en-US" sz="2400" dirty="0"/>
              <a:t>Most racially diverse</a:t>
            </a:r>
          </a:p>
          <a:p>
            <a:r>
              <a:rPr lang="en-US" sz="2400" dirty="0"/>
              <a:t>Most highly educated</a:t>
            </a:r>
          </a:p>
          <a:p>
            <a:r>
              <a:rPr lang="en-US" sz="2400" dirty="0"/>
              <a:t>Primary parenting generation</a:t>
            </a:r>
          </a:p>
          <a:p>
            <a:r>
              <a:rPr lang="en-US" sz="2400" dirty="0"/>
              <a:t>Redefining human sexuality</a:t>
            </a:r>
          </a:p>
          <a:p>
            <a:r>
              <a:rPr lang="en-US" sz="2400" dirty="0"/>
              <a:t>Highly activist</a:t>
            </a:r>
          </a:p>
          <a:p>
            <a:r>
              <a:rPr lang="en-US" sz="2400" dirty="0"/>
              <a:t>Community-minded</a:t>
            </a:r>
          </a:p>
          <a:p>
            <a:r>
              <a:rPr lang="en-US" sz="2400" dirty="0"/>
              <a:t>Financially challenged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Values reflect blend of old + new</a:t>
            </a:r>
          </a:p>
          <a:p>
            <a:pPr lvl="1"/>
            <a:r>
              <a:rPr lang="en-US" sz="2400" dirty="0"/>
              <a:t>Employment</a:t>
            </a:r>
          </a:p>
          <a:p>
            <a:pPr lvl="1"/>
            <a:r>
              <a:rPr lang="en-US" sz="2400" dirty="0"/>
              <a:t>Family</a:t>
            </a:r>
          </a:p>
          <a:p>
            <a:pPr lvl="1"/>
            <a:r>
              <a:rPr lang="en-US" sz="2400" dirty="0"/>
              <a:t>Attitudes</a:t>
            </a:r>
          </a:p>
          <a:p>
            <a:pPr lvl="1"/>
            <a:r>
              <a:rPr lang="en-US" sz="2400" dirty="0"/>
              <a:t>Faith commitments</a:t>
            </a:r>
          </a:p>
          <a:p>
            <a:pPr lvl="1"/>
            <a:r>
              <a:rPr lang="en-US" sz="2400" dirty="0"/>
              <a:t>Worldview</a:t>
            </a:r>
          </a:p>
          <a:p>
            <a:r>
              <a:rPr lang="en-US" sz="2400" dirty="0"/>
              <a:t>Huge marketplace influence</a:t>
            </a:r>
          </a:p>
          <a:p>
            <a:r>
              <a:rPr lang="en-US" sz="2400" dirty="0"/>
              <a:t>Technologically engaged, savvy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318" y="764373"/>
            <a:ext cx="10824882" cy="1293028"/>
          </a:xfrm>
        </p:spPr>
        <p:txBody>
          <a:bodyPr/>
          <a:lstStyle/>
          <a:p>
            <a:pPr algn="ctr"/>
            <a:r>
              <a:rPr lang="en-US" b="1" cap="none" dirty="0"/>
              <a:t>Challenges for Millennials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158702"/>
            <a:ext cx="5419165" cy="2072640"/>
          </a:xfrm>
        </p:spPr>
        <p:txBody>
          <a:bodyPr/>
          <a:lstStyle/>
          <a:p>
            <a:r>
              <a:rPr lang="en-US" sz="2800" b="1" dirty="0"/>
              <a:t>Purpose and meaning</a:t>
            </a:r>
          </a:p>
          <a:p>
            <a:r>
              <a:rPr lang="en-US" sz="2800" b="1" dirty="0"/>
              <a:t>Mental and emotional health</a:t>
            </a:r>
          </a:p>
          <a:p>
            <a:r>
              <a:rPr lang="en-US" sz="2800" b="1" dirty="0"/>
              <a:t>Relationships</a:t>
            </a:r>
          </a:p>
          <a:p>
            <a:r>
              <a:rPr lang="en-US" sz="2800" b="1" dirty="0"/>
              <a:t>Faith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2235" y="4814048"/>
            <a:ext cx="8247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FF00"/>
                </a:solidFill>
              </a:rPr>
              <a:t>In turn, these become challenges to </a:t>
            </a:r>
            <a:r>
              <a:rPr lang="en-US" sz="2800" b="1" i="1" u="sng" dirty="0">
                <a:solidFill>
                  <a:srgbClr val="FFFF00"/>
                </a:solidFill>
              </a:rPr>
              <a:t>us</a:t>
            </a:r>
            <a:r>
              <a:rPr lang="en-US" sz="2800" b="1" i="1" dirty="0">
                <a:solidFill>
                  <a:srgbClr val="FFFF00"/>
                </a:solidFill>
              </a:rPr>
              <a:t> as </a:t>
            </a:r>
            <a:r>
              <a:rPr lang="en-US" sz="2800" b="1" i="1" u="sng" dirty="0">
                <a:solidFill>
                  <a:srgbClr val="FFFF00"/>
                </a:solidFill>
              </a:rPr>
              <a:t>parents</a:t>
            </a:r>
            <a:r>
              <a:rPr lang="en-US" sz="2800" b="1" i="1" dirty="0">
                <a:solidFill>
                  <a:srgbClr val="FFFF00"/>
                </a:solidFill>
              </a:rPr>
              <a:t>, </a:t>
            </a:r>
            <a:r>
              <a:rPr lang="en-US" sz="2800" b="1" i="1" u="sng" dirty="0">
                <a:solidFill>
                  <a:srgbClr val="FFFF00"/>
                </a:solidFill>
              </a:rPr>
              <a:t>grandparents</a:t>
            </a:r>
            <a:r>
              <a:rPr lang="en-US" sz="2800" b="1" i="1" dirty="0">
                <a:solidFill>
                  <a:srgbClr val="FFFF00"/>
                </a:solidFill>
              </a:rPr>
              <a:t> and </a:t>
            </a:r>
            <a:r>
              <a:rPr lang="en-US" sz="2800" b="1" i="1" u="sng" dirty="0">
                <a:solidFill>
                  <a:srgbClr val="FFFF00"/>
                </a:solidFill>
              </a:rPr>
              <a:t>cultural influencers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764373"/>
            <a:ext cx="10833847" cy="1293028"/>
          </a:xfrm>
        </p:spPr>
        <p:txBody>
          <a:bodyPr/>
          <a:lstStyle/>
          <a:p>
            <a:pPr algn="ctr"/>
            <a:r>
              <a:rPr lang="en-US" b="1" cap="none" dirty="0"/>
              <a:t>Purpose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/>
              <a:t>75% are stuck at the starting gate of adult life, searching for purpose</a:t>
            </a:r>
          </a:p>
          <a:p>
            <a:pPr lvl="0"/>
            <a:r>
              <a:rPr lang="en-US" sz="2400" b="1" dirty="0"/>
              <a:t>22%: life is sacred</a:t>
            </a:r>
          </a:p>
          <a:p>
            <a:pPr lvl="0"/>
            <a:r>
              <a:rPr lang="en-US" sz="2400" b="1" dirty="0"/>
              <a:t>50%: life has no absolute/inherent value</a:t>
            </a:r>
          </a:p>
          <a:p>
            <a:r>
              <a:rPr lang="en-US" sz="2400" b="1" dirty="0"/>
              <a:t>Outgrowth: historically high suicide rate – contributors:</a:t>
            </a:r>
          </a:p>
          <a:p>
            <a:pPr lvl="1"/>
            <a:r>
              <a:rPr lang="en-US" sz="2400" b="1" dirty="0"/>
              <a:t>Nihilism, Postmodernism, Marxism: life is meaningless, directionless, seemingly random</a:t>
            </a:r>
          </a:p>
          <a:p>
            <a:pPr lvl="1"/>
            <a:r>
              <a:rPr lang="en-US" sz="2400" b="1" dirty="0"/>
              <a:t>Mental and emotional instabilities</a:t>
            </a:r>
          </a:p>
          <a:p>
            <a:pPr lvl="1"/>
            <a:r>
              <a:rPr lang="en-US" sz="2400" b="1" dirty="0"/>
              <a:t>Rejection of God, truth, the Christian faith</a:t>
            </a:r>
          </a:p>
          <a:p>
            <a:pPr lvl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764373"/>
            <a:ext cx="10833847" cy="1293028"/>
          </a:xfrm>
        </p:spPr>
        <p:txBody>
          <a:bodyPr/>
          <a:lstStyle/>
          <a:p>
            <a:pPr algn="ctr"/>
            <a:r>
              <a:rPr lang="en-US" b="1" cap="none" dirty="0"/>
              <a:t>Purpose: Failed Solutions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sz="2400" b="1" dirty="0"/>
              <a:t>Seeking meaning through </a:t>
            </a:r>
            <a:r>
              <a:rPr lang="en-US" sz="2400" b="1" u="sng" dirty="0"/>
              <a:t>activism</a:t>
            </a:r>
          </a:p>
          <a:p>
            <a:pPr lvl="0"/>
            <a:r>
              <a:rPr lang="en-US" sz="2400" b="1" dirty="0"/>
              <a:t>Very high levels of political or civic engagement</a:t>
            </a:r>
          </a:p>
          <a:p>
            <a:r>
              <a:rPr lang="en-US" sz="2400" b="1" dirty="0"/>
              <a:t>Above-average levels of volunteering and donating within community</a:t>
            </a:r>
          </a:p>
          <a:p>
            <a:pPr lvl="0"/>
            <a:r>
              <a:rPr lang="en-US" sz="2400" b="1" dirty="0"/>
              <a:t>Below-average, yet majority involvement, in religious faith</a:t>
            </a:r>
          </a:p>
          <a:p>
            <a:pPr lvl="0"/>
            <a:r>
              <a:rPr lang="en-US" sz="2400" b="1" dirty="0"/>
              <a:t>Engaged with the world but purpose remains elusive</a:t>
            </a:r>
          </a:p>
          <a:p>
            <a:pPr lvl="0">
              <a:buNone/>
            </a:pPr>
            <a:r>
              <a:rPr lang="en-US" sz="2400" b="1" dirty="0"/>
              <a:t>Seeking purpose through </a:t>
            </a:r>
            <a:r>
              <a:rPr lang="en-US" sz="2400" b="1" u="sng" dirty="0"/>
              <a:t>personal satisfaction</a:t>
            </a:r>
          </a:p>
          <a:p>
            <a:r>
              <a:rPr lang="en-US" sz="2400" b="1" dirty="0"/>
              <a:t>Nothing providing high levels of satisfaction</a:t>
            </a:r>
          </a:p>
          <a:p>
            <a:r>
              <a:rPr lang="en-US" sz="2400" b="1" dirty="0"/>
              <a:t>Pursuit of happiness as a means to purpose has failed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760" y="764372"/>
            <a:ext cx="7979282" cy="18814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/>
              <a:t>Worldview, Millennials </a:t>
            </a:r>
            <a:br>
              <a:rPr lang="en-US" sz="4000" b="1" dirty="0"/>
            </a:br>
            <a:r>
              <a:rPr lang="en-US" sz="4000" b="1" dirty="0"/>
              <a:t>and America’s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459" y="3779880"/>
            <a:ext cx="7285201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Dr. George Barna</a:t>
            </a:r>
          </a:p>
          <a:p>
            <a:r>
              <a:rPr lang="en-US" b="1" dirty="0"/>
              <a:t>Professor &amp; Director of Research, </a:t>
            </a:r>
          </a:p>
          <a:p>
            <a:r>
              <a:rPr lang="en-US" b="1" dirty="0"/>
              <a:t>Cultural Research Center at Arizona Christian University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FC64A132-FE39-4219-9EE4-9C6614C65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73" r="7820" b="-3"/>
          <a:stretch/>
        </p:blipFill>
        <p:spPr>
          <a:xfrm>
            <a:off x="8992502" y="746125"/>
            <a:ext cx="2806038" cy="39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764373"/>
            <a:ext cx="10833847" cy="1293028"/>
          </a:xfrm>
        </p:spPr>
        <p:txBody>
          <a:bodyPr/>
          <a:lstStyle/>
          <a:p>
            <a:pPr algn="ctr"/>
            <a:r>
              <a:rPr lang="en-US" b="1" cap="none" dirty="0"/>
              <a:t>Purpose: Failed Solutions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0531"/>
            <a:ext cx="10820400" cy="47064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/>
              <a:t>Only moderately satisfied with most aspects of their life</a:t>
            </a:r>
          </a:p>
          <a:p>
            <a:pPr lvl="1"/>
            <a:r>
              <a:rPr lang="en-US" sz="2400" b="1" dirty="0"/>
              <a:t>29% are very satisfied with their life overall</a:t>
            </a:r>
          </a:p>
          <a:p>
            <a:pPr lvl="1"/>
            <a:r>
              <a:rPr lang="en-US" sz="2400" b="1" dirty="0"/>
              <a:t>no area of life for which a majority of Millennials are “very satisfied”</a:t>
            </a:r>
          </a:p>
          <a:p>
            <a:pPr lvl="1"/>
            <a:r>
              <a:rPr lang="en-US" sz="2400" b="1" dirty="0"/>
              <a:t>“</a:t>
            </a:r>
            <a:r>
              <a:rPr lang="en-US" sz="2400" b="1" u="sng" dirty="0"/>
              <a:t>very satisfied</a:t>
            </a:r>
            <a:r>
              <a:rPr lang="en-US" sz="2400" b="1" dirty="0"/>
              <a:t>”</a:t>
            </a:r>
          </a:p>
          <a:p>
            <a:pPr lvl="2"/>
            <a:r>
              <a:rPr lang="en-US" sz="2200" b="1" dirty="0"/>
              <a:t>intimate relationships (38%)</a:t>
            </a:r>
          </a:p>
          <a:p>
            <a:pPr lvl="2"/>
            <a:r>
              <a:rPr lang="en-US" sz="2200" b="1" dirty="0"/>
              <a:t>friendships (35%)</a:t>
            </a:r>
          </a:p>
          <a:p>
            <a:pPr lvl="2"/>
            <a:r>
              <a:rPr lang="en-US" sz="2200" b="1" dirty="0"/>
              <a:t>spiritual life (31%)</a:t>
            </a:r>
          </a:p>
          <a:p>
            <a:pPr lvl="2"/>
            <a:r>
              <a:rPr lang="en-US" sz="2200" b="1" dirty="0"/>
              <a:t>personal health (30%)</a:t>
            </a:r>
          </a:p>
          <a:p>
            <a:pPr lvl="2"/>
            <a:r>
              <a:rPr lang="en-US" sz="2200" b="1" dirty="0"/>
              <a:t>career (27%)  </a:t>
            </a:r>
          </a:p>
          <a:p>
            <a:pPr lvl="2"/>
            <a:r>
              <a:rPr lang="en-US" sz="2200" b="1" dirty="0"/>
              <a:t>community (23%)</a:t>
            </a:r>
          </a:p>
          <a:p>
            <a:pPr lvl="2"/>
            <a:r>
              <a:rPr lang="en-US" sz="2200" b="1" dirty="0"/>
              <a:t>personal finances (22%)</a:t>
            </a:r>
          </a:p>
          <a:p>
            <a:pPr lvl="2"/>
            <a:r>
              <a:rPr lang="en-US" sz="2200" b="1" dirty="0"/>
              <a:t>state of nation (15%)</a:t>
            </a:r>
          </a:p>
          <a:p>
            <a:pPr lv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901018" y="3429000"/>
            <a:ext cx="573742" cy="2716306"/>
          </a:xfrm>
          <a:prstGeom prst="rightBrac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68354" y="4347882"/>
            <a:ext cx="2124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Emptiness</a:t>
            </a:r>
          </a:p>
          <a:p>
            <a:r>
              <a:rPr lang="en-US" b="1" dirty="0"/>
              <a:t>Disappointment</a:t>
            </a:r>
          </a:p>
          <a:p>
            <a:r>
              <a:rPr lang="en-US" b="1" dirty="0"/>
              <a:t>Frustration</a:t>
            </a:r>
          </a:p>
          <a:p>
            <a:r>
              <a:rPr lang="en-US" b="1" dirty="0"/>
              <a:t>Unfulfilling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82" y="833719"/>
            <a:ext cx="10815918" cy="815788"/>
          </a:xfrm>
        </p:spPr>
        <p:txBody>
          <a:bodyPr/>
          <a:lstStyle/>
          <a:p>
            <a:pPr algn="ctr"/>
            <a:r>
              <a:rPr lang="en-US" b="1" cap="none" dirty="0"/>
              <a:t>Purpose &amp; Worldview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88573"/>
            <a:ext cx="10820400" cy="4572202"/>
          </a:xfrm>
        </p:spPr>
        <p:txBody>
          <a:bodyPr>
            <a:normAutofit/>
          </a:bodyPr>
          <a:lstStyle/>
          <a:p>
            <a:r>
              <a:rPr lang="en-US" sz="2800" b="1" dirty="0"/>
              <a:t>The foundational premise of their pursuit is wrong</a:t>
            </a:r>
          </a:p>
          <a:p>
            <a:pPr lvl="1"/>
            <a:r>
              <a:rPr lang="en-US" sz="2800" b="1" dirty="0"/>
              <a:t>“Life is about me”</a:t>
            </a:r>
          </a:p>
          <a:p>
            <a:pPr lvl="0"/>
            <a:r>
              <a:rPr lang="en-US" sz="2800" b="1" dirty="0"/>
              <a:t>Bad premise, bad outcomes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/>
              <a:t>life is </a:t>
            </a:r>
            <a:r>
              <a:rPr lang="en-US" sz="2800" b="1" i="1" dirty="0"/>
              <a:t>not</a:t>
            </a:r>
            <a:r>
              <a:rPr lang="en-US" sz="2800" b="1" dirty="0"/>
              <a:t> about us; knowing, loving, and serving God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/>
              <a:t>God, alone, determines our purpose in life</a:t>
            </a:r>
          </a:p>
          <a:p>
            <a:pPr lvl="2"/>
            <a:r>
              <a:rPr lang="en-US" sz="2600" b="1" dirty="0"/>
              <a:t>often revealed through calling and gifts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/>
              <a:t>meaning comes from pursuing, relating to, and doing His will/His agenda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894" y="764373"/>
            <a:ext cx="9144000" cy="1293028"/>
          </a:xfrm>
        </p:spPr>
        <p:txBody>
          <a:bodyPr/>
          <a:lstStyle/>
          <a:p>
            <a:pPr algn="ctr"/>
            <a:r>
              <a:rPr lang="en-US" b="1" cap="none" dirty="0"/>
              <a:t>Purpose Comes from God</a:t>
            </a:r>
            <a:endParaRPr lang="en-US" b="1" dirty="0"/>
          </a:p>
        </p:txBody>
      </p:sp>
      <p:pic>
        <p:nvPicPr>
          <p:cNvPr id="6" name="Content Placeholder 5" descr="god-shaped-hol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8333" t="13333" r="26667" b="16000"/>
          <a:stretch>
            <a:fillRect/>
          </a:stretch>
        </p:blipFill>
        <p:spPr>
          <a:xfrm>
            <a:off x="1461588" y="2197739"/>
            <a:ext cx="4151686" cy="4074806"/>
          </a:xfrm>
        </p:spPr>
      </p:pic>
      <p:pic>
        <p:nvPicPr>
          <p:cNvPr id="7" name="Content Placeholder 6" descr="Pascal quote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9200" b="19200"/>
          <a:stretch>
            <a:fillRect/>
          </a:stretch>
        </p:blipFill>
        <p:spPr>
          <a:xfrm>
            <a:off x="6055658" y="2298648"/>
            <a:ext cx="5553635" cy="202234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33247" y="4572000"/>
            <a:ext cx="5558118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Purpose: Know , love and serve God with all our heart, mind, strength and soul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82" y="764373"/>
            <a:ext cx="10815918" cy="643086"/>
          </a:xfrm>
        </p:spPr>
        <p:txBody>
          <a:bodyPr/>
          <a:lstStyle/>
          <a:p>
            <a:pPr algn="ctr"/>
            <a:r>
              <a:rPr lang="en-US" b="1" cap="none" dirty="0"/>
              <a:t>Mental Health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4683"/>
            <a:ext cx="10820400" cy="5378824"/>
          </a:xfrm>
        </p:spPr>
        <p:txBody>
          <a:bodyPr>
            <a:normAutofit/>
          </a:bodyPr>
          <a:lstStyle/>
          <a:p>
            <a:pPr lvl="0"/>
            <a:r>
              <a:rPr lang="en-US" sz="2400" b="1" dirty="0"/>
              <a:t>A majority (54%) admit to often feeling anxious, depressed, or fearful.</a:t>
            </a:r>
          </a:p>
          <a:p>
            <a:pPr lvl="1"/>
            <a:r>
              <a:rPr lang="en-US" sz="2400" b="1" dirty="0"/>
              <a:t>the real number likely even higher</a:t>
            </a:r>
          </a:p>
          <a:p>
            <a:pPr lvl="1"/>
            <a:r>
              <a:rPr lang="en-US" sz="2600" b="1" dirty="0"/>
              <a:t>go-to solution = medication</a:t>
            </a:r>
          </a:p>
          <a:p>
            <a:pPr lvl="1"/>
            <a:r>
              <a:rPr lang="en-US" sz="2400" b="1" dirty="0"/>
              <a:t>other struggles: self-confidence, fear of conflict</a:t>
            </a:r>
          </a:p>
          <a:p>
            <a:pPr lvl="0"/>
            <a:r>
              <a:rPr lang="en-US" sz="2400" b="1" dirty="0"/>
              <a:t>NIMH: 21% of adults have some form of mental illness</a:t>
            </a:r>
          </a:p>
          <a:p>
            <a:pPr lvl="1"/>
            <a:r>
              <a:rPr lang="en-US" sz="2400" b="1" dirty="0"/>
              <a:t>18-25: 29% have some type of mental disorder</a:t>
            </a:r>
          </a:p>
          <a:p>
            <a:pPr lvl="1"/>
            <a:r>
              <a:rPr lang="en-US" sz="2400" b="1" dirty="0"/>
              <a:t>9% have a severe mental illness</a:t>
            </a:r>
          </a:p>
          <a:p>
            <a:pPr lvl="1"/>
            <a:r>
              <a:rPr lang="en-US" sz="2400" b="1" dirty="0"/>
              <a:t>49.5% of 13-18 have one or more types of mental illness</a:t>
            </a:r>
          </a:p>
          <a:p>
            <a:pPr lvl="0"/>
            <a:r>
              <a:rPr lang="en-US" sz="2400" b="1" dirty="0"/>
              <a:t>30% identify as LGBTQ  (39% among 18-24s)</a:t>
            </a:r>
          </a:p>
          <a:p>
            <a:pPr lvl="1"/>
            <a:r>
              <a:rPr lang="en-US" sz="2400" b="1" dirty="0"/>
              <a:t>Path to acceptance and belonging &gt; living the lifestyle</a:t>
            </a:r>
          </a:p>
          <a:p>
            <a:pPr lvl="1"/>
            <a:r>
              <a:rPr lang="en-US" sz="2400" b="1" dirty="0"/>
              <a:t>Reflection of identity confusion</a:t>
            </a:r>
          </a:p>
          <a:p>
            <a:endParaRPr lang="en-US" sz="2600" b="1" dirty="0"/>
          </a:p>
          <a:p>
            <a:pPr lvl="1"/>
            <a:endParaRPr lang="en-US" sz="2400" b="1" dirty="0"/>
          </a:p>
          <a:p>
            <a:pPr lvl="0"/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94" y="764373"/>
            <a:ext cx="10869706" cy="929956"/>
          </a:xfrm>
        </p:spPr>
        <p:txBody>
          <a:bodyPr/>
          <a:lstStyle/>
          <a:p>
            <a:pPr algn="ctr"/>
            <a:r>
              <a:rPr lang="en-US" b="1" cap="none" dirty="0"/>
              <a:t>Mental Health &amp; Worldview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0188"/>
            <a:ext cx="10820400" cy="4921624"/>
          </a:xfrm>
        </p:spPr>
        <p:txBody>
          <a:bodyPr>
            <a:normAutofit/>
          </a:bodyPr>
          <a:lstStyle/>
          <a:p>
            <a:pPr lvl="0"/>
            <a:r>
              <a:rPr lang="en-US" sz="2400" b="1" dirty="0"/>
              <a:t>Their mental health challenges relate to an ill-conceived perspective about self</a:t>
            </a:r>
          </a:p>
          <a:p>
            <a:pPr lvl="1"/>
            <a:r>
              <a:rPr lang="en-US" sz="2400" b="1" dirty="0"/>
              <a:t>Self-centered</a:t>
            </a:r>
          </a:p>
          <a:p>
            <a:pPr lvl="1"/>
            <a:r>
              <a:rPr lang="en-US" sz="2400" b="1" dirty="0"/>
              <a:t>Unrestricted moral agents</a:t>
            </a:r>
          </a:p>
          <a:p>
            <a:pPr lvl="1"/>
            <a:r>
              <a:rPr lang="en-US" sz="2400" b="1" dirty="0"/>
              <a:t>Draw their identity from the attributes </a:t>
            </a:r>
            <a:r>
              <a:rPr lang="en-US" sz="2400" b="1" u="sng" dirty="0"/>
              <a:t>they</a:t>
            </a:r>
            <a:r>
              <a:rPr lang="en-US" sz="2400" b="1" dirty="0"/>
              <a:t> choose to embrace and emphasize</a:t>
            </a:r>
          </a:p>
          <a:p>
            <a:pPr lvl="2"/>
            <a:r>
              <a:rPr lang="en-US" sz="2400" b="1" dirty="0"/>
              <a:t>gender, age, race, intelligence, education, income, etc. </a:t>
            </a:r>
          </a:p>
          <a:p>
            <a:pPr lvl="2"/>
            <a:r>
              <a:rPr lang="en-US" sz="2400" b="1" dirty="0"/>
              <a:t>seen as factors that will define/elevate their place in the world</a:t>
            </a:r>
          </a:p>
          <a:p>
            <a:pPr lvl="1"/>
            <a:r>
              <a:rPr lang="en-US" sz="2400" b="1" dirty="0"/>
              <a:t>Consequence: our value constantly changes as the world shifts the attributes it values and its assessment of us</a:t>
            </a:r>
          </a:p>
          <a:p>
            <a:pPr lvl="1"/>
            <a:r>
              <a:rPr lang="en-US" sz="2400" b="1" dirty="0"/>
              <a:t>Result: identity and human value become moving 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94" y="764373"/>
            <a:ext cx="10869706" cy="929956"/>
          </a:xfrm>
        </p:spPr>
        <p:txBody>
          <a:bodyPr/>
          <a:lstStyle/>
          <a:p>
            <a:pPr algn="ctr"/>
            <a:r>
              <a:rPr lang="en-US" b="1" cap="none" dirty="0"/>
              <a:t>Mental Health &amp; Worldview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0188"/>
            <a:ext cx="10820400" cy="4921624"/>
          </a:xfrm>
        </p:spPr>
        <p:txBody>
          <a:bodyPr>
            <a:normAutofit/>
          </a:bodyPr>
          <a:lstStyle/>
          <a:p>
            <a:pPr lvl="1"/>
            <a:r>
              <a:rPr lang="en-US" sz="2400" b="1" dirty="0"/>
              <a:t>Mental health challenges mitigated by biblical truth</a:t>
            </a:r>
          </a:p>
          <a:p>
            <a:pPr lvl="2"/>
            <a:r>
              <a:rPr lang="en-US" sz="2400" b="1" dirty="0"/>
              <a:t>We become a new creation in Christ, never lose value</a:t>
            </a:r>
          </a:p>
          <a:p>
            <a:pPr lvl="2"/>
            <a:r>
              <a:rPr lang="en-US" sz="2400" b="1" dirty="0"/>
              <a:t>God determined our identity: sexual and otherwise</a:t>
            </a:r>
          </a:p>
          <a:p>
            <a:pPr lvl="2"/>
            <a:r>
              <a:rPr lang="en-US" sz="2400" b="1" dirty="0"/>
              <a:t>we have no authority or competence to make that choice</a:t>
            </a:r>
          </a:p>
          <a:p>
            <a:pPr lvl="1"/>
            <a:r>
              <a:rPr lang="en-US" sz="2400" b="1" dirty="0"/>
              <a:t>Anxiety, depression, fear are put in context</a:t>
            </a:r>
          </a:p>
          <a:p>
            <a:pPr lvl="2"/>
            <a:r>
              <a:rPr lang="en-US" sz="2400" b="1" dirty="0"/>
              <a:t>Jesus provides peace that passes all understanding</a:t>
            </a:r>
          </a:p>
          <a:p>
            <a:pPr lvl="2"/>
            <a:r>
              <a:rPr lang="en-US" sz="2400" b="1" dirty="0"/>
              <a:t>He has determined our value</a:t>
            </a:r>
          </a:p>
          <a:p>
            <a:pPr lvl="2"/>
            <a:r>
              <a:rPr lang="en-US" sz="2400" b="1" dirty="0"/>
              <a:t>We must fear only God</a:t>
            </a:r>
          </a:p>
          <a:p>
            <a:pPr lvl="2"/>
            <a:r>
              <a:rPr lang="en-US" sz="2400" b="1" dirty="0"/>
              <a:t>This wisdom is unknown to the world but revealed in His words</a:t>
            </a:r>
          </a:p>
          <a:p>
            <a:pPr lvl="2"/>
            <a:r>
              <a:rPr lang="en-US" sz="2400" b="1" dirty="0"/>
              <a:t>Anxiety, depression, and fear come from alternative worldviews</a:t>
            </a:r>
          </a:p>
          <a:p>
            <a:pPr lvl="1"/>
            <a:r>
              <a:rPr lang="en-US" sz="2400" b="1" dirty="0"/>
              <a:t>BWV gives us the hope, power, authority, wisdom, a reason, and a way to live abundantly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764373"/>
            <a:ext cx="10842812" cy="1293028"/>
          </a:xfrm>
        </p:spPr>
        <p:txBody>
          <a:bodyPr/>
          <a:lstStyle/>
          <a:p>
            <a:pPr algn="ctr"/>
            <a:r>
              <a:rPr lang="en-US" b="1" cap="none" dirty="0"/>
              <a:t>Relationships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/>
              <a:t>Difficulty developing meaningful, lasting relationships</a:t>
            </a:r>
          </a:p>
          <a:p>
            <a:pPr lvl="1"/>
            <a:r>
              <a:rPr lang="en-US" sz="2400" b="1" u="sng" dirty="0"/>
              <a:t>fluid</a:t>
            </a:r>
            <a:r>
              <a:rPr lang="en-US" sz="2400" b="1" dirty="0"/>
              <a:t> friendships - a revolving door of intimates and acquaintances</a:t>
            </a:r>
          </a:p>
          <a:p>
            <a:pPr lvl="1"/>
            <a:r>
              <a:rPr lang="en-US" sz="2400" b="1" dirty="0"/>
              <a:t>low level of </a:t>
            </a:r>
            <a:r>
              <a:rPr lang="en-US" sz="2400" b="1" u="sng" dirty="0"/>
              <a:t>trust</a:t>
            </a:r>
            <a:r>
              <a:rPr lang="en-US" sz="2400" b="1" dirty="0"/>
              <a:t> toward all people and roles</a:t>
            </a:r>
          </a:p>
          <a:p>
            <a:pPr lvl="1"/>
            <a:r>
              <a:rPr lang="en-US" sz="2400" b="1" dirty="0"/>
              <a:t>unwilling to make lasting </a:t>
            </a:r>
            <a:r>
              <a:rPr lang="en-US" sz="2400" b="1" u="sng" dirty="0"/>
              <a:t>commitments</a:t>
            </a:r>
          </a:p>
          <a:p>
            <a:pPr lvl="1"/>
            <a:r>
              <a:rPr lang="en-US" sz="2400" b="1" dirty="0"/>
              <a:t>situational </a:t>
            </a:r>
            <a:r>
              <a:rPr lang="en-US" sz="2400" b="1" u="sng" dirty="0"/>
              <a:t>intolerance and disrespect</a:t>
            </a:r>
          </a:p>
          <a:p>
            <a:pPr lvl="1"/>
            <a:r>
              <a:rPr lang="en-US" sz="2400" b="1" dirty="0"/>
              <a:t>rampant </a:t>
            </a:r>
            <a:r>
              <a:rPr lang="en-US" sz="2400" b="1" u="sng" dirty="0"/>
              <a:t>conflict avoidance</a:t>
            </a:r>
          </a:p>
          <a:p>
            <a:pPr lvl="1"/>
            <a:r>
              <a:rPr lang="en-US" sz="2400" b="1" dirty="0"/>
              <a:t>low view of the </a:t>
            </a:r>
            <a:r>
              <a:rPr lang="en-US" sz="2400" b="1" u="sng" dirty="0"/>
              <a:t>value of human life</a:t>
            </a:r>
          </a:p>
          <a:p>
            <a:pPr lvl="1"/>
            <a:r>
              <a:rPr lang="en-US" sz="2400" b="1" dirty="0"/>
              <a:t>Redefining </a:t>
            </a:r>
            <a:r>
              <a:rPr lang="en-US" sz="2400" b="1" u="sng" dirty="0"/>
              <a:t>family</a:t>
            </a:r>
            <a:r>
              <a:rPr lang="en-US" sz="2400" b="1" dirty="0"/>
              <a:t>: low rates of marriage, high rates of cohabitation and divorce, disconnection from children</a:t>
            </a:r>
          </a:p>
          <a:p>
            <a:pPr lvl="1"/>
            <a:r>
              <a:rPr lang="en-US" sz="2400" b="1" dirty="0"/>
              <a:t>reliance on </a:t>
            </a:r>
            <a:r>
              <a:rPr lang="en-US" sz="2400" b="1" u="sng" dirty="0"/>
              <a:t>technology</a:t>
            </a:r>
            <a:r>
              <a:rPr lang="en-US" sz="2400" b="1" dirty="0"/>
              <a:t> prohibits deeper and more permanent 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35" y="764373"/>
            <a:ext cx="10753165" cy="1293028"/>
          </a:xfrm>
        </p:spPr>
        <p:txBody>
          <a:bodyPr/>
          <a:lstStyle/>
          <a:p>
            <a:pPr algn="ctr"/>
            <a:r>
              <a:rPr lang="en-US" b="1" cap="none" dirty="0"/>
              <a:t>Relational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/>
              <a:t>Of 9 types of cultural influencers tested, </a:t>
            </a:r>
            <a:r>
              <a:rPr lang="en-US" sz="2400" b="1" u="sng" dirty="0"/>
              <a:t>none</a:t>
            </a:r>
            <a:r>
              <a:rPr lang="en-US" sz="2400" b="1" dirty="0"/>
              <a:t> were trusted by a majority to “always or almost always tell the truth or do what is right.”</a:t>
            </a:r>
          </a:p>
          <a:p>
            <a:pPr lvl="0"/>
            <a:r>
              <a:rPr lang="en-US" sz="2400" b="1" dirty="0"/>
              <a:t>Millennials emerged as the generation most likely to </a:t>
            </a:r>
            <a:r>
              <a:rPr lang="en-US" sz="2400" b="1" u="sng" dirty="0"/>
              <a:t>seek revenge</a:t>
            </a:r>
            <a:r>
              <a:rPr lang="en-US" sz="2400" b="1" dirty="0"/>
              <a:t> against anyone who they feel has done them wrong</a:t>
            </a:r>
          </a:p>
          <a:p>
            <a:pPr lvl="0"/>
            <a:r>
              <a:rPr lang="en-US" sz="2400" b="1" dirty="0"/>
              <a:t>Millennials are the least open to relationships with people who hold significantly </a:t>
            </a:r>
            <a:r>
              <a:rPr lang="en-US" sz="2400" b="1" u="sng" dirty="0"/>
              <a:t>different political, social or religious opinions</a:t>
            </a:r>
          </a:p>
          <a:p>
            <a:pPr lvl="0"/>
            <a:endParaRPr lang="en-US" sz="2400" b="1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224" y="762000"/>
            <a:ext cx="10546976" cy="914400"/>
          </a:xfrm>
        </p:spPr>
        <p:txBody>
          <a:bodyPr/>
          <a:lstStyle/>
          <a:p>
            <a:pPr algn="ctr"/>
            <a:r>
              <a:rPr lang="en-US" b="1" cap="none" dirty="0"/>
              <a:t>Relationships &amp; Worldview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05445" y="1780391"/>
            <a:ext cx="5079991" cy="541469"/>
          </a:xfrm>
        </p:spPr>
        <p:txBody>
          <a:bodyPr/>
          <a:lstStyle/>
          <a:p>
            <a:r>
              <a:rPr lang="en-US" b="1" u="sng" dirty="0"/>
              <a:t>Prevailing U.S. Syncretism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2474260"/>
            <a:ext cx="5311775" cy="3744426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Narcissistic relationships: must always satisfy personal needs</a:t>
            </a:r>
          </a:p>
          <a:p>
            <a:pPr lvl="0"/>
            <a:r>
              <a:rPr lang="en-US" sz="2400" dirty="0"/>
              <a:t>Intolerance, disrespect of opposing ideas</a:t>
            </a:r>
          </a:p>
          <a:p>
            <a:pPr lvl="0"/>
            <a:r>
              <a:rPr lang="en-US" sz="2400" dirty="0"/>
              <a:t>Indifference to the Golden Rule</a:t>
            </a:r>
          </a:p>
          <a:p>
            <a:pPr lvl="0"/>
            <a:r>
              <a:rPr lang="en-US" sz="2400" dirty="0"/>
              <a:t>Love is a feeling</a:t>
            </a:r>
          </a:p>
          <a:p>
            <a:pPr lvl="0"/>
            <a:r>
              <a:rPr lang="en-US" sz="2400" dirty="0"/>
              <a:t>Human beings lack intrinsic value, thus no investment justified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09764" y="1843143"/>
            <a:ext cx="5105400" cy="496645"/>
          </a:xfrm>
        </p:spPr>
        <p:txBody>
          <a:bodyPr/>
          <a:lstStyle/>
          <a:p>
            <a:r>
              <a:rPr lang="en-US" b="1" u="sng" dirty="0"/>
              <a:t>Biblical Worldview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199" y="2465294"/>
            <a:ext cx="5544671" cy="3753391"/>
          </a:xfrm>
        </p:spPr>
        <p:txBody>
          <a:bodyPr>
            <a:noAutofit/>
          </a:bodyPr>
          <a:lstStyle/>
          <a:p>
            <a:r>
              <a:rPr lang="en-US" sz="2400" dirty="0"/>
              <a:t>Shared experiences, meet others’ needs</a:t>
            </a:r>
          </a:p>
          <a:p>
            <a:r>
              <a:rPr lang="en-US" sz="2400" dirty="0"/>
              <a:t>Respect without compromise; all made in His image, given free will</a:t>
            </a:r>
          </a:p>
          <a:p>
            <a:r>
              <a:rPr lang="en-US" sz="2400" dirty="0"/>
              <a:t>Christ-like treatment of others</a:t>
            </a:r>
          </a:p>
          <a:p>
            <a:r>
              <a:rPr lang="en-US" sz="2400" dirty="0"/>
              <a:t>Love is a commitment, seeks best outcomes for others, involves sacrifice</a:t>
            </a:r>
          </a:p>
          <a:p>
            <a:r>
              <a:rPr lang="en-US" sz="2400" dirty="0"/>
              <a:t>God created humans, life is His gift, Jesus died to protect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47" y="764373"/>
            <a:ext cx="10806953" cy="1293028"/>
          </a:xfrm>
        </p:spPr>
        <p:txBody>
          <a:bodyPr/>
          <a:lstStyle/>
          <a:p>
            <a:pPr algn="ctr"/>
            <a:r>
              <a:rPr lang="en-US" b="1" cap="none" dirty="0"/>
              <a:t>Faith Transitions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36" y="1862865"/>
            <a:ext cx="10820400" cy="45558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b="1" dirty="0"/>
              <a:t>35% believe in </a:t>
            </a:r>
            <a:r>
              <a:rPr lang="en-US" sz="2600" b="1" u="sng" dirty="0"/>
              <a:t>God</a:t>
            </a:r>
            <a:r>
              <a:rPr lang="en-US" sz="2600" b="1" dirty="0"/>
              <a:t> as the all-powerful, all-knowing, perfect and just creator of the universe who still rules the universe today</a:t>
            </a:r>
          </a:p>
          <a:p>
            <a:pPr lvl="0"/>
            <a:r>
              <a:rPr lang="en-US" sz="2600" b="1" dirty="0"/>
              <a:t>40% are </a:t>
            </a:r>
            <a:r>
              <a:rPr lang="en-US" sz="2600" b="1" u="sng" dirty="0"/>
              <a:t>“Don’ts”</a:t>
            </a:r>
            <a:r>
              <a:rPr lang="en-US" sz="2600" b="1" dirty="0"/>
              <a:t>: don’t know/don’t care/don’t believe that God exists  </a:t>
            </a:r>
          </a:p>
          <a:p>
            <a:r>
              <a:rPr lang="en-US" sz="2600" b="1" dirty="0"/>
              <a:t>27% do not associate with any religious faith</a:t>
            </a:r>
          </a:p>
          <a:p>
            <a:r>
              <a:rPr lang="en-US" sz="2600" b="1" dirty="0"/>
              <a:t>Just 16% are </a:t>
            </a:r>
            <a:r>
              <a:rPr lang="en-US" sz="2600" b="1" u="sng" dirty="0"/>
              <a:t>born-again Christians</a:t>
            </a:r>
            <a:r>
              <a:rPr lang="en-US" sz="2600" b="1" dirty="0"/>
              <a:t> (US norm: 28%)</a:t>
            </a:r>
          </a:p>
          <a:p>
            <a:r>
              <a:rPr lang="en-US" sz="2600" b="1" dirty="0"/>
              <a:t>74% believe that all religious faiths are of </a:t>
            </a:r>
            <a:r>
              <a:rPr lang="en-US" sz="2600" b="1" u="sng" dirty="0"/>
              <a:t>equal value</a:t>
            </a:r>
          </a:p>
          <a:p>
            <a:pPr lvl="0"/>
            <a:r>
              <a:rPr lang="en-US" sz="2600" b="1" dirty="0"/>
              <a:t>Positive opinion of Jesus, Bible; not so re Christians, churches, pastors</a:t>
            </a:r>
          </a:p>
          <a:p>
            <a:pPr lvl="0"/>
            <a:r>
              <a:rPr lang="en-US" sz="2600" b="1" dirty="0"/>
              <a:t>2/3 reject objective or absolute moral </a:t>
            </a:r>
            <a:r>
              <a:rPr lang="en-US" sz="2600" b="1" u="sng" dirty="0"/>
              <a:t>truth</a:t>
            </a:r>
            <a:r>
              <a:rPr lang="en-US" sz="2600" b="1" dirty="0"/>
              <a:t>; feelings, experiences, and advice from family and friends are their most trusted sources of moral guidance</a:t>
            </a:r>
          </a:p>
          <a:p>
            <a:pPr lvl="0"/>
            <a:r>
              <a:rPr lang="en-US" sz="2600" b="1" dirty="0"/>
              <a:t>31% say the Bible is the true, reliable word of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518" y="764373"/>
            <a:ext cx="6557682" cy="1293028"/>
          </a:xfrm>
        </p:spPr>
        <p:txBody>
          <a:bodyPr/>
          <a:lstStyle/>
          <a:p>
            <a:pPr algn="l"/>
            <a:r>
              <a:rPr lang="en-US" b="1" cap="none" dirty="0"/>
              <a:t>Crisis?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8181" y="1740119"/>
            <a:ext cx="7301753" cy="4663440"/>
          </a:xfrm>
        </p:spPr>
        <p:txBody>
          <a:bodyPr>
            <a:normAutofit/>
          </a:bodyPr>
          <a:lstStyle/>
          <a:p>
            <a:r>
              <a:rPr lang="en-US" sz="2800" b="1" dirty="0"/>
              <a:t>Political crisis</a:t>
            </a:r>
          </a:p>
          <a:p>
            <a:r>
              <a:rPr lang="en-US" sz="2800" b="1" dirty="0"/>
              <a:t>Economic crisis</a:t>
            </a:r>
          </a:p>
          <a:p>
            <a:r>
              <a:rPr lang="en-US" sz="2800" b="1" dirty="0"/>
              <a:t>Environmental crisis</a:t>
            </a:r>
          </a:p>
          <a:p>
            <a:r>
              <a:rPr lang="en-US" sz="2800" b="1" dirty="0"/>
              <a:t>Family crisis</a:t>
            </a:r>
          </a:p>
          <a:p>
            <a:r>
              <a:rPr lang="en-US" sz="2800" b="1" dirty="0"/>
              <a:t>Healthcare crisis</a:t>
            </a:r>
          </a:p>
          <a:p>
            <a:r>
              <a:rPr lang="en-US" sz="2800" b="1" dirty="0"/>
              <a:t>Educational crisis</a:t>
            </a:r>
          </a:p>
          <a:p>
            <a:r>
              <a:rPr lang="en-US" sz="2800" b="1" dirty="0"/>
              <a:t>Terrorism crisis</a:t>
            </a:r>
          </a:p>
          <a:p>
            <a:r>
              <a:rPr lang="en-US" sz="2800" b="1" dirty="0"/>
              <a:t>Digital security crisis</a:t>
            </a:r>
          </a:p>
          <a:p>
            <a:r>
              <a:rPr lang="en-US" sz="2800" b="1" dirty="0"/>
              <a:t>Border crisis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764373"/>
            <a:ext cx="10833847" cy="1293028"/>
          </a:xfrm>
        </p:spPr>
        <p:txBody>
          <a:bodyPr/>
          <a:lstStyle/>
          <a:p>
            <a:pPr algn="ctr"/>
            <a:r>
              <a:rPr lang="en-US" b="1" cap="none" dirty="0"/>
              <a:t>The Challenges Are Even More </a:t>
            </a:r>
            <a:br>
              <a:rPr lang="en-US" b="1" cap="none" dirty="0"/>
            </a:br>
            <a:r>
              <a:rPr lang="en-US" b="1" cap="none" dirty="0"/>
              <a:t>Profound Among 18-to-24-year 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/>
              <a:t>Worldview &amp; Truth:</a:t>
            </a:r>
          </a:p>
          <a:p>
            <a:r>
              <a:rPr lang="en-US" sz="2400" b="1" dirty="0"/>
              <a:t>Just 2% have a Biblical Worldview</a:t>
            </a:r>
          </a:p>
          <a:p>
            <a:r>
              <a:rPr lang="en-US" sz="2400" b="1" dirty="0"/>
              <a:t>64% say moral truth is subjective and situational, not absolute</a:t>
            </a:r>
          </a:p>
          <a:p>
            <a:r>
              <a:rPr lang="en-US" sz="2400" b="1" dirty="0"/>
              <a:t>63% say their most trusted source of moral guidance is their feelings, experiences, or input from family and friends</a:t>
            </a:r>
          </a:p>
          <a:p>
            <a:r>
              <a:rPr lang="en-US" sz="2400" b="1" dirty="0"/>
              <a:t>29% say the Bible is the true, accurate word of God</a:t>
            </a:r>
          </a:p>
          <a:p>
            <a:r>
              <a:rPr lang="en-US" sz="2400" b="1" dirty="0"/>
              <a:t>32% believe God or the Bible are the basis of truth</a:t>
            </a:r>
          </a:p>
          <a:p>
            <a:r>
              <a:rPr lang="en-US" sz="2400" b="1" dirty="0"/>
              <a:t>18%: the Bible is their primary source of guidance for moral choices</a:t>
            </a:r>
          </a:p>
          <a:p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764373"/>
            <a:ext cx="10833847" cy="1293028"/>
          </a:xfrm>
        </p:spPr>
        <p:txBody>
          <a:bodyPr/>
          <a:lstStyle/>
          <a:p>
            <a:pPr algn="ctr"/>
            <a:r>
              <a:rPr lang="en-US" b="1" cap="none" dirty="0"/>
              <a:t>The Challenges Are Even More </a:t>
            </a:r>
            <a:br>
              <a:rPr lang="en-US" b="1" cap="none" dirty="0"/>
            </a:br>
            <a:r>
              <a:rPr lang="en-US" b="1" cap="none" dirty="0"/>
              <a:t>Profound Among 18-to-24-year 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11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/>
              <a:t>Sin &amp; Salvation:</a:t>
            </a:r>
          </a:p>
          <a:p>
            <a:r>
              <a:rPr lang="en-US" sz="2400" b="1" dirty="0"/>
              <a:t>42%: humans are made in God’s image, fallen, in need of redemption</a:t>
            </a:r>
          </a:p>
          <a:p>
            <a:pPr>
              <a:buNone/>
            </a:pPr>
            <a:endParaRPr lang="en-US" sz="1200" b="1" dirty="0"/>
          </a:p>
          <a:p>
            <a:r>
              <a:rPr lang="en-US" sz="2400" b="1" dirty="0"/>
              <a:t>A large plurality (42%) contend that people are not born good or bad but become such based on their life choices</a:t>
            </a:r>
          </a:p>
          <a:p>
            <a:pPr>
              <a:buNone/>
            </a:pPr>
            <a:endParaRPr lang="en-US" sz="1200" b="1" dirty="0"/>
          </a:p>
          <a:p>
            <a:r>
              <a:rPr lang="en-US" sz="2400" b="1" dirty="0"/>
              <a:t>A majority believes you earn your salvation</a:t>
            </a:r>
          </a:p>
          <a:p>
            <a:pPr>
              <a:buNone/>
            </a:pPr>
            <a:endParaRPr lang="en-US" sz="1200" b="1" dirty="0"/>
          </a:p>
          <a:p>
            <a:r>
              <a:rPr lang="en-US" sz="2400" b="1" dirty="0"/>
              <a:t>Only 15% are theologically-defined born-again Christians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764373"/>
            <a:ext cx="10833847" cy="1293028"/>
          </a:xfrm>
        </p:spPr>
        <p:txBody>
          <a:bodyPr/>
          <a:lstStyle/>
          <a:p>
            <a:pPr algn="ctr"/>
            <a:r>
              <a:rPr lang="en-US" b="1" cap="none" dirty="0"/>
              <a:t>The Challenges Are Even More </a:t>
            </a:r>
            <a:br>
              <a:rPr lang="en-US" b="1" cap="none" dirty="0"/>
            </a:br>
            <a:r>
              <a:rPr lang="en-US" b="1" cap="none" dirty="0"/>
              <a:t>Profound Among 18-to-24-year 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662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u="sng" dirty="0"/>
              <a:t>Supernatural Beings:</a:t>
            </a:r>
          </a:p>
          <a:p>
            <a:r>
              <a:rPr lang="en-US" sz="2400" b="1" dirty="0"/>
              <a:t>Almost half of 18-24s (46%) are Don’ts: don’t know if God exists, don’t care if He exists, or don’t believe that He exists</a:t>
            </a:r>
          </a:p>
          <a:p>
            <a:pPr>
              <a:buNone/>
            </a:pPr>
            <a:endParaRPr lang="en-US" sz="1200" b="1" dirty="0"/>
          </a:p>
          <a:p>
            <a:r>
              <a:rPr lang="en-US" sz="2400" b="1" dirty="0"/>
              <a:t>29%: God is the all-powerful, all-knowing, perfect and just creator of the universe who still rules that universe today</a:t>
            </a:r>
          </a:p>
          <a:p>
            <a:pPr>
              <a:buNone/>
            </a:pPr>
            <a:endParaRPr lang="en-US" sz="1300" b="1" dirty="0"/>
          </a:p>
          <a:p>
            <a:r>
              <a:rPr lang="en-US" sz="2400" b="1" dirty="0"/>
              <a:t>A plurality believes:</a:t>
            </a:r>
            <a:br>
              <a:rPr lang="en-US" sz="2400" b="1" dirty="0"/>
            </a:br>
            <a:r>
              <a:rPr lang="en-US" sz="2400" b="1" dirty="0"/>
              <a:t>	</a:t>
            </a:r>
            <a:r>
              <a:rPr lang="en-US" sz="2400" b="1" dirty="0">
                <a:sym typeface="Wingdings"/>
              </a:rPr>
              <a:t> </a:t>
            </a:r>
            <a:r>
              <a:rPr lang="en-US" sz="2400" b="1" dirty="0"/>
              <a:t>Satan is not real</a:t>
            </a:r>
          </a:p>
          <a:p>
            <a:pPr lvl="2">
              <a:buNone/>
            </a:pPr>
            <a:r>
              <a:rPr lang="en-US" sz="2400" b="1" dirty="0">
                <a:sym typeface="Wingdings"/>
              </a:rPr>
              <a:t> </a:t>
            </a:r>
            <a:r>
              <a:rPr lang="en-US" sz="2400" b="1" dirty="0"/>
              <a:t>Holy Spirit is not real</a:t>
            </a:r>
          </a:p>
          <a:p>
            <a:pPr lvl="2">
              <a:buNone/>
            </a:pPr>
            <a:r>
              <a:rPr lang="en-US" sz="2400" b="1" dirty="0">
                <a:sym typeface="Wingdings"/>
              </a:rPr>
              <a:t> </a:t>
            </a:r>
            <a:r>
              <a:rPr lang="en-US" sz="2400" b="1" dirty="0"/>
              <a:t>Having faith matters more than which faith</a:t>
            </a:r>
          </a:p>
          <a:p>
            <a:pPr lvl="2">
              <a:buNone/>
            </a:pPr>
            <a:r>
              <a:rPr lang="en-US" sz="2400" b="1" dirty="0">
                <a:sym typeface="Wingdings"/>
              </a:rPr>
              <a:t> </a:t>
            </a:r>
            <a:r>
              <a:rPr lang="en-US" sz="2400" b="1" dirty="0"/>
              <a:t>Jesus sinned on earth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764373"/>
            <a:ext cx="10833847" cy="1293028"/>
          </a:xfrm>
        </p:spPr>
        <p:txBody>
          <a:bodyPr/>
          <a:lstStyle/>
          <a:p>
            <a:pPr algn="ctr"/>
            <a:r>
              <a:rPr lang="en-US" b="1" cap="none" dirty="0"/>
              <a:t>The Challenges Are Even More </a:t>
            </a:r>
            <a:br>
              <a:rPr lang="en-US" b="1" cap="none" dirty="0"/>
            </a:br>
            <a:r>
              <a:rPr lang="en-US" b="1" cap="none" dirty="0"/>
              <a:t>Profound Among 18-to-24-year 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37012"/>
            <a:ext cx="10820400" cy="36816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/>
              <a:t>Life Choices:</a:t>
            </a:r>
          </a:p>
          <a:p>
            <a:r>
              <a:rPr lang="en-US" sz="2400" b="1" dirty="0"/>
              <a:t>Only 14% define “success” in life as consistent obedience to God</a:t>
            </a:r>
          </a:p>
          <a:p>
            <a:pPr>
              <a:buNone/>
            </a:pPr>
            <a:endParaRPr lang="en-US" sz="1200" b="1" dirty="0"/>
          </a:p>
          <a:p>
            <a:r>
              <a:rPr lang="en-US" sz="2400" b="1" dirty="0"/>
              <a:t>A mere 1 in 6 (17%) say the universal purpose of life is to know, love and serve God with all of our heart, mind, strength and soul</a:t>
            </a:r>
          </a:p>
          <a:p>
            <a:pPr>
              <a:buNone/>
            </a:pPr>
            <a:endParaRPr lang="en-US" sz="1200" b="1" dirty="0"/>
          </a:p>
          <a:p>
            <a:r>
              <a:rPr lang="en-US" sz="2400" b="1" dirty="0"/>
              <a:t>21% say marriage is God’s plan for humanity, across all cultures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47" y="627529"/>
            <a:ext cx="10806953" cy="1021977"/>
          </a:xfrm>
        </p:spPr>
        <p:txBody>
          <a:bodyPr/>
          <a:lstStyle/>
          <a:p>
            <a:pPr algn="ctr"/>
            <a:r>
              <a:rPr lang="en-US" b="1" cap="none" dirty="0"/>
              <a:t>Faith Transitions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7412"/>
            <a:ext cx="10820400" cy="47154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/>
              <a:t>Spiritual foundations/perspectives</a:t>
            </a:r>
          </a:p>
          <a:p>
            <a:pPr lvl="1"/>
            <a:r>
              <a:rPr lang="en-US" sz="2400" b="1" dirty="0"/>
              <a:t>reject organized religion</a:t>
            </a:r>
          </a:p>
          <a:p>
            <a:pPr lvl="1"/>
            <a:r>
              <a:rPr lang="en-US" sz="2400" b="1" dirty="0"/>
              <a:t>qualms about religious leaders</a:t>
            </a:r>
          </a:p>
          <a:p>
            <a:pPr lvl="1"/>
            <a:r>
              <a:rPr lang="en-US" sz="2400" b="1" dirty="0"/>
              <a:t>Most Christians seen as religious hypocrites</a:t>
            </a:r>
          </a:p>
          <a:p>
            <a:pPr lvl="1"/>
            <a:r>
              <a:rPr lang="en-US" sz="2400" b="1" dirty="0"/>
              <a:t>there is no objective or absolute moral truth</a:t>
            </a:r>
          </a:p>
          <a:p>
            <a:pPr lvl="1"/>
            <a:r>
              <a:rPr lang="en-US" sz="2400" b="1" dirty="0"/>
              <a:t>salvation is earned by good deeds and intentions</a:t>
            </a:r>
          </a:p>
          <a:p>
            <a:pPr lvl="1"/>
            <a:r>
              <a:rPr lang="en-US" sz="2400" b="1" dirty="0"/>
              <a:t>there is no omniscient, omnipotent supernatural being (e.g. God)</a:t>
            </a:r>
          </a:p>
          <a:p>
            <a:pPr lvl="1"/>
            <a:r>
              <a:rPr lang="en-US" sz="2400" b="1" dirty="0"/>
              <a:t>Bible is just another book of religious teachings written by men</a:t>
            </a:r>
          </a:p>
          <a:p>
            <a:pPr lvl="1"/>
            <a:r>
              <a:rPr lang="en-US" sz="2400" b="1" dirty="0"/>
              <a:t>have had mostly unfulfilling spiritual experiences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424741"/>
            <a:ext cx="10842812" cy="705839"/>
          </a:xfrm>
        </p:spPr>
        <p:txBody>
          <a:bodyPr/>
          <a:lstStyle/>
          <a:p>
            <a:pPr algn="ctr"/>
            <a:r>
              <a:rPr lang="en-US" b="1" cap="none" dirty="0"/>
              <a:t>Faith &amp; Worldview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333" y="1130580"/>
            <a:ext cx="10820400" cy="5163670"/>
          </a:xfrm>
        </p:spPr>
        <p:txBody>
          <a:bodyPr>
            <a:normAutofit fontScale="92500"/>
          </a:bodyPr>
          <a:lstStyle/>
          <a:p>
            <a:pPr lvl="0"/>
            <a:r>
              <a:rPr lang="en-US" sz="2600" b="1" dirty="0"/>
              <a:t>Misperceptions about life spring from </a:t>
            </a:r>
            <a:r>
              <a:rPr lang="en-US" sz="2600" b="1" u="sng" dirty="0"/>
              <a:t>inadequate spiritual foundation</a:t>
            </a:r>
          </a:p>
          <a:p>
            <a:pPr lvl="1"/>
            <a:r>
              <a:rPr lang="en-US" sz="2600" b="1" dirty="0"/>
              <a:t>eliminating God, the Bible, truth, sin, salvation through Christ provides no hope or purpose; resulting in a lack of knowledge and  understanding</a:t>
            </a:r>
          </a:p>
          <a:p>
            <a:r>
              <a:rPr lang="en-US" sz="2600" b="1" dirty="0"/>
              <a:t>Inadequate spiritual foundation produces a </a:t>
            </a:r>
            <a:r>
              <a:rPr lang="en-US" sz="2600" b="1" u="sng" dirty="0"/>
              <a:t>terrifying life</a:t>
            </a:r>
          </a:p>
          <a:p>
            <a:pPr lvl="1"/>
            <a:r>
              <a:rPr lang="en-US" sz="2600" b="1" dirty="0"/>
              <a:t>Seeking immediate comfort rather than lasting truth and peace</a:t>
            </a:r>
          </a:p>
          <a:p>
            <a:pPr lvl="1"/>
            <a:r>
              <a:rPr lang="en-US" sz="2600" b="1" dirty="0"/>
              <a:t>Experiencing moral chaos due to lack of coherent/pragmatic religious instruction, moral reflection</a:t>
            </a:r>
          </a:p>
          <a:p>
            <a:pPr lvl="1"/>
            <a:r>
              <a:rPr lang="en-US" sz="2600" b="1" dirty="0"/>
              <a:t>Suffering identity confusion – spiritual, sexual, sense of purpose</a:t>
            </a:r>
          </a:p>
          <a:p>
            <a:pPr lvl="1"/>
            <a:r>
              <a:rPr lang="en-US" sz="2600" b="1" dirty="0"/>
              <a:t>Poor self-image built on self-centeredness, self-reliance, independence</a:t>
            </a:r>
          </a:p>
          <a:p>
            <a:pPr lvl="0"/>
            <a:r>
              <a:rPr lang="en-US" sz="2600" b="1" dirty="0"/>
              <a:t>24 out of 25 Millennials </a:t>
            </a:r>
            <a:r>
              <a:rPr lang="en-US" sz="2600" b="1" u="sng" dirty="0"/>
              <a:t>lack a BWV</a:t>
            </a:r>
            <a:r>
              <a:rPr lang="en-US" sz="2600" b="1" dirty="0"/>
              <a:t> – a monumental challenge for US</a:t>
            </a:r>
          </a:p>
          <a:p>
            <a:pPr lvl="0"/>
            <a:r>
              <a:rPr lang="en-US" sz="2600" b="1" u="sng" dirty="0"/>
              <a:t>Syncretism</a:t>
            </a:r>
            <a:r>
              <a:rPr lang="en-US" sz="2600" b="1" dirty="0"/>
              <a:t> is detrimental to their – and our – well-being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8" y="764373"/>
            <a:ext cx="10538012" cy="1293028"/>
          </a:xfrm>
        </p:spPr>
        <p:txBody>
          <a:bodyPr/>
          <a:lstStyle/>
          <a:p>
            <a:pPr algn="ctr"/>
            <a:r>
              <a:rPr lang="en-US" b="1" cap="none" dirty="0"/>
              <a:t>Treat the Cause, Not the Symptoms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73624"/>
            <a:ext cx="10820400" cy="4984376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We cannot afford to be distracted by the </a:t>
            </a:r>
            <a:r>
              <a:rPr lang="en-US" sz="2400" b="1" u="sng" dirty="0"/>
              <a:t>symptoms</a:t>
            </a:r>
            <a:r>
              <a:rPr lang="en-US" sz="2400" b="1" dirty="0"/>
              <a:t>: </a:t>
            </a:r>
          </a:p>
          <a:p>
            <a:pPr lvl="1"/>
            <a:r>
              <a:rPr lang="en-US" sz="2400" b="1" dirty="0"/>
              <a:t>the absence of a sense of purpose, meaning and vision</a:t>
            </a:r>
          </a:p>
          <a:p>
            <a:pPr lvl="1"/>
            <a:r>
              <a:rPr lang="en-US" sz="2400" b="1" dirty="0"/>
              <a:t>emotional and mental health challenges</a:t>
            </a:r>
          </a:p>
          <a:p>
            <a:pPr lvl="1"/>
            <a:r>
              <a:rPr lang="en-US" sz="2400" b="1" dirty="0"/>
              <a:t>spiritual turbulence</a:t>
            </a:r>
          </a:p>
          <a:p>
            <a:pPr lvl="1"/>
            <a:r>
              <a:rPr lang="en-US" sz="2400" b="1" dirty="0"/>
              <a:t>relational hardships and dissatisfaction</a:t>
            </a:r>
          </a:p>
          <a:p>
            <a:pPr lvl="1"/>
            <a:r>
              <a:rPr lang="en-US" sz="2400" b="1" dirty="0"/>
              <a:t>expansive identity crisis</a:t>
            </a:r>
          </a:p>
          <a:p>
            <a:pPr lvl="0"/>
            <a:r>
              <a:rPr lang="en-US" sz="2400" b="1" i="1" dirty="0">
                <a:solidFill>
                  <a:srgbClr val="FFFF00"/>
                </a:solidFill>
              </a:rPr>
              <a:t>It all comes down to worldview – the </a:t>
            </a:r>
            <a:r>
              <a:rPr lang="en-US" sz="2400" b="1" i="1" u="sng" dirty="0">
                <a:solidFill>
                  <a:srgbClr val="FFFF00"/>
                </a:solidFill>
              </a:rPr>
              <a:t>cause</a:t>
            </a:r>
            <a:r>
              <a:rPr lang="en-US" sz="2400" b="1" i="1" dirty="0">
                <a:solidFill>
                  <a:srgbClr val="FFFF00"/>
                </a:solidFill>
              </a:rPr>
              <a:t> of the symptoms</a:t>
            </a:r>
            <a:endParaRPr lang="en-US" sz="2400" b="1" dirty="0">
              <a:solidFill>
                <a:srgbClr val="FFFF00"/>
              </a:solidFill>
            </a:endParaRPr>
          </a:p>
          <a:p>
            <a:pPr lvl="1"/>
            <a:r>
              <a:rPr lang="en-US" sz="2400" b="1" dirty="0"/>
              <a:t>A bad worldview produces bad decisions</a:t>
            </a:r>
          </a:p>
          <a:p>
            <a:pPr lvl="1"/>
            <a:r>
              <a:rPr lang="en-US" sz="2400" b="1" dirty="0"/>
              <a:t>Millennial lives will not improve without altering their worldview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471" y="764373"/>
            <a:ext cx="9847729" cy="1293028"/>
          </a:xfrm>
        </p:spPr>
        <p:txBody>
          <a:bodyPr/>
          <a:lstStyle/>
          <a:p>
            <a:pPr algn="ctr"/>
            <a:r>
              <a:rPr lang="en-US" b="1" u="sng" cap="none" dirty="0"/>
              <a:t>Crisis?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85" y="1670385"/>
            <a:ext cx="4096870" cy="4663440"/>
          </a:xfrm>
        </p:spPr>
        <p:txBody>
          <a:bodyPr>
            <a:normAutofit/>
          </a:bodyPr>
          <a:lstStyle/>
          <a:p>
            <a:r>
              <a:rPr lang="en-US" sz="2800" b="1" dirty="0"/>
              <a:t>Political crisis</a:t>
            </a:r>
          </a:p>
          <a:p>
            <a:r>
              <a:rPr lang="en-US" sz="2800" b="1" dirty="0"/>
              <a:t>Economic crisis</a:t>
            </a:r>
          </a:p>
          <a:p>
            <a:r>
              <a:rPr lang="en-US" sz="2800" b="1" dirty="0"/>
              <a:t>Environmental crisis</a:t>
            </a:r>
          </a:p>
          <a:p>
            <a:r>
              <a:rPr lang="en-US" sz="2800" b="1" dirty="0"/>
              <a:t>Family crisis</a:t>
            </a:r>
          </a:p>
          <a:p>
            <a:r>
              <a:rPr lang="en-US" sz="2800" b="1" dirty="0"/>
              <a:t>Healthcare crisis</a:t>
            </a:r>
          </a:p>
          <a:p>
            <a:r>
              <a:rPr lang="en-US" sz="2800" b="1" dirty="0"/>
              <a:t>Educational crisis</a:t>
            </a:r>
          </a:p>
          <a:p>
            <a:r>
              <a:rPr lang="en-US" sz="2800" b="1" dirty="0"/>
              <a:t>Terrorism crisis</a:t>
            </a:r>
          </a:p>
          <a:p>
            <a:r>
              <a:rPr lang="en-US" sz="2800" b="1" dirty="0"/>
              <a:t>Digital security crisis</a:t>
            </a:r>
          </a:p>
          <a:p>
            <a:r>
              <a:rPr lang="en-US" sz="2800" b="1" dirty="0"/>
              <a:t>Border crisis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836023" y="3307977"/>
            <a:ext cx="1532964" cy="528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39953" y="3047998"/>
            <a:ext cx="2779059" cy="95410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Worldview Crisis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/>
          <p:nvPr/>
        </p:nvSpPr>
        <p:spPr>
          <a:xfrm>
            <a:off x="696400" y="2099500"/>
            <a:ext cx="6559600" cy="40196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1"/>
          <p:cNvSpPr txBox="1">
            <a:spLocks noGrp="1"/>
          </p:cNvSpPr>
          <p:nvPr>
            <p:ph type="subTitle" idx="1"/>
          </p:nvPr>
        </p:nvSpPr>
        <p:spPr>
          <a:xfrm flipH="1">
            <a:off x="1103667" y="4651200"/>
            <a:ext cx="6029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s" dirty="0">
                <a:solidFill>
                  <a:schemeClr val="dk1"/>
                </a:solidFill>
              </a:rPr>
              <a:t>Featuring Dr. George Barna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s" sz="2200" dirty="0">
                <a:solidFill>
                  <a:schemeClr val="dk1"/>
                </a:solidFill>
              </a:rPr>
              <a:t>&amp; </a:t>
            </a:r>
            <a:r>
              <a:rPr lang="es" sz="2200" i="1" dirty="0">
                <a:solidFill>
                  <a:schemeClr val="dk1"/>
                </a:solidFill>
              </a:rPr>
              <a:t>American Worldview Inventory 2020</a:t>
            </a:r>
            <a:r>
              <a:rPr lang="es" sz="2200" dirty="0">
                <a:solidFill>
                  <a:schemeClr val="dk1"/>
                </a:solidFill>
              </a:rPr>
              <a:t> Results</a:t>
            </a:r>
            <a:endParaRPr sz="2200"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endParaRPr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endParaRPr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79" name="Google Shape;279;p41"/>
          <p:cNvSpPr/>
          <p:nvPr/>
        </p:nvSpPr>
        <p:spPr>
          <a:xfrm rot="-5400000">
            <a:off x="9625467" y="5063000"/>
            <a:ext cx="666400" cy="2150000"/>
          </a:xfrm>
          <a:prstGeom prst="rect">
            <a:avLst/>
          </a:prstGeom>
          <a:solidFill>
            <a:srgbClr val="404040">
              <a:alpha val="2039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1"/>
          <p:cNvSpPr/>
          <p:nvPr/>
        </p:nvSpPr>
        <p:spPr>
          <a:xfrm rot="5400000">
            <a:off x="-208000" y="3447300"/>
            <a:ext cx="1808800" cy="396800"/>
          </a:xfrm>
          <a:prstGeom prst="rect">
            <a:avLst/>
          </a:prstGeom>
          <a:solidFill>
            <a:srgbClr val="D92E26">
              <a:alpha val="26666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1"/>
          <p:cNvSpPr/>
          <p:nvPr/>
        </p:nvSpPr>
        <p:spPr>
          <a:xfrm>
            <a:off x="8267700" y="1896000"/>
            <a:ext cx="3550000" cy="7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1"/>
          <p:cNvSpPr/>
          <p:nvPr/>
        </p:nvSpPr>
        <p:spPr>
          <a:xfrm>
            <a:off x="7060928" y="3441581"/>
            <a:ext cx="4562220" cy="1323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s" sz="240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 </a:t>
            </a:r>
            <a:r>
              <a:rPr lang="es" sz="2400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Research and Resources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s" sz="2400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 for Cultural Transformation</a:t>
            </a:r>
          </a:p>
          <a:p>
            <a:pPr algn="ctr"/>
            <a:r>
              <a:rPr lang="es" sz="2400" b="1" dirty="0">
                <a:solidFill>
                  <a:schemeClr val="lt1"/>
                </a:solidFill>
                <a:latin typeface="Proxima Nova"/>
                <a:ea typeface="Arial"/>
                <a:cs typeface="Arial"/>
                <a:sym typeface="Proxima Nova"/>
              </a:rPr>
              <a:t>Through Biblical Worldview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41"/>
          <p:cNvGrpSpPr/>
          <p:nvPr/>
        </p:nvGrpSpPr>
        <p:grpSpPr>
          <a:xfrm>
            <a:off x="498000" y="1122575"/>
            <a:ext cx="6243744" cy="3918409"/>
            <a:chOff x="1222700" y="0"/>
            <a:chExt cx="2560800" cy="1574625"/>
          </a:xfrm>
        </p:grpSpPr>
        <p:sp>
          <p:nvSpPr>
            <p:cNvPr id="284" name="Google Shape;284;p41"/>
            <p:cNvSpPr/>
            <p:nvPr/>
          </p:nvSpPr>
          <p:spPr>
            <a:xfrm>
              <a:off x="1222700" y="0"/>
              <a:ext cx="2560800" cy="15746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5" name="Google Shape;285;p41" descr="A close up of text on a black background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93218" y="293560"/>
              <a:ext cx="2219762" cy="9875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6" name="Google Shape;286;p41"/>
          <p:cNvSpPr txBox="1"/>
          <p:nvPr/>
        </p:nvSpPr>
        <p:spPr>
          <a:xfrm>
            <a:off x="9355249" y="712206"/>
            <a:ext cx="246308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DED5C-5213-4ED0-85ED-754D840F69C9}"/>
              </a:ext>
            </a:extLst>
          </p:cNvPr>
          <p:cNvSpPr txBox="1"/>
          <p:nvPr/>
        </p:nvSpPr>
        <p:spPr>
          <a:xfrm>
            <a:off x="7081274" y="1629679"/>
            <a:ext cx="5040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Q &amp; A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28771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6409765" cy="1293028"/>
          </a:xfrm>
        </p:spPr>
        <p:txBody>
          <a:bodyPr/>
          <a:lstStyle/>
          <a:p>
            <a:pPr algn="ctr"/>
            <a:r>
              <a:rPr lang="en-US" b="1" cap="none" dirty="0"/>
              <a:t>The </a:t>
            </a:r>
            <a:r>
              <a:rPr lang="en-US" b="1" u="sng" cap="none" dirty="0"/>
              <a:t>Root</a:t>
            </a:r>
            <a:r>
              <a:rPr lang="en-US" b="1" cap="none" dirty="0"/>
              <a:t> Crisis?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dirty="0"/>
              <a:t>America has a </a:t>
            </a:r>
            <a:r>
              <a:rPr lang="en-US" sz="3600" b="1" u="sng" dirty="0"/>
              <a:t>Worldview</a:t>
            </a:r>
            <a:r>
              <a:rPr lang="en-US" sz="3600" b="1" dirty="0"/>
              <a:t> Crisis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6418729" cy="1293028"/>
          </a:xfrm>
        </p:spPr>
        <p:txBody>
          <a:bodyPr/>
          <a:lstStyle/>
          <a:p>
            <a:pPr algn="ctr"/>
            <a:r>
              <a:rPr lang="en-US" b="1" cap="none" dirty="0"/>
              <a:t>Worldview Realities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964" y="2194560"/>
            <a:ext cx="9144001" cy="4024125"/>
          </a:xfrm>
        </p:spPr>
        <p:txBody>
          <a:bodyPr/>
          <a:lstStyle/>
          <a:p>
            <a:pPr marL="342900" indent="-342900">
              <a:buFont typeface="Wingdings"/>
              <a:buChar char="Ø"/>
            </a:pPr>
            <a:r>
              <a:rPr lang="en-US" sz="2400" b="1" u="sng" dirty="0">
                <a:cs typeface="Calibri" pitchFamily="34" charset="0"/>
              </a:rPr>
              <a:t>Everyone</a:t>
            </a:r>
            <a:r>
              <a:rPr lang="en-US" sz="2400" b="1" dirty="0">
                <a:cs typeface="Calibri" pitchFamily="34" charset="0"/>
              </a:rPr>
              <a:t> has a worldview</a:t>
            </a:r>
          </a:p>
          <a:p>
            <a:pPr marL="342900" indent="-342900">
              <a:buFont typeface="Wingdings"/>
              <a:buChar char="Ø"/>
            </a:pPr>
            <a:endParaRPr lang="en-US" sz="1600" b="1" dirty="0">
              <a:cs typeface="Calibri" pitchFamily="34" charset="0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cs typeface="Calibri" pitchFamily="34" charset="0"/>
              </a:rPr>
              <a:t>Your worldview is the </a:t>
            </a:r>
            <a:r>
              <a:rPr lang="en-US" sz="2400" b="1" u="sng" dirty="0">
                <a:cs typeface="Calibri" pitchFamily="34" charset="0"/>
              </a:rPr>
              <a:t>filter</a:t>
            </a:r>
            <a:r>
              <a:rPr lang="en-US" sz="2400" b="1" dirty="0">
                <a:cs typeface="Calibri" pitchFamily="34" charset="0"/>
              </a:rPr>
              <a:t> through which you experience and respond to the world – </a:t>
            </a:r>
          </a:p>
          <a:p>
            <a:pPr marL="800100" lvl="1" indent="-342900">
              <a:buFont typeface="Wingdings"/>
              <a:buChar char="Ø"/>
            </a:pPr>
            <a:r>
              <a:rPr lang="en-US" sz="2400" b="1" dirty="0">
                <a:cs typeface="Calibri" pitchFamily="34" charset="0"/>
              </a:rPr>
              <a:t>the filter through which you make decisions</a:t>
            </a:r>
          </a:p>
          <a:p>
            <a:pPr marL="342900" indent="-342900">
              <a:buFont typeface="Wingdings"/>
              <a:buChar char="Ø"/>
            </a:pPr>
            <a:endParaRPr lang="en-US" sz="1600" b="1" dirty="0">
              <a:cs typeface="Calibri" pitchFamily="34" charset="0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cs typeface="Calibri" pitchFamily="34" charset="0"/>
              </a:rPr>
              <a:t>Because your worldview enables you to </a:t>
            </a:r>
            <a:r>
              <a:rPr lang="en-US" sz="2400" b="1" u="sng" dirty="0">
                <a:cs typeface="Calibri" pitchFamily="34" charset="0"/>
              </a:rPr>
              <a:t>make sense of the world</a:t>
            </a:r>
            <a:r>
              <a:rPr lang="en-US" sz="2400" b="1" dirty="0">
                <a:cs typeface="Calibri" pitchFamily="34" charset="0"/>
              </a:rPr>
              <a:t>, you </a:t>
            </a:r>
            <a:r>
              <a:rPr lang="en-US" sz="2400" b="1" u="sng" dirty="0">
                <a:cs typeface="Calibri" pitchFamily="34" charset="0"/>
              </a:rPr>
              <a:t>need</a:t>
            </a:r>
            <a:r>
              <a:rPr lang="en-US" sz="2400" b="1" dirty="0">
                <a:cs typeface="Calibri" pitchFamily="34" charset="0"/>
              </a:rPr>
              <a:t> a worldview to survive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4373"/>
            <a:ext cx="9126071" cy="1293028"/>
          </a:xfrm>
        </p:spPr>
        <p:txBody>
          <a:bodyPr/>
          <a:lstStyle/>
          <a:p>
            <a:pPr algn="ctr"/>
            <a:r>
              <a:rPr lang="en-US" b="1" cap="none" dirty="0"/>
              <a:t>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2124220"/>
            <a:ext cx="5334000" cy="4024125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Having a child</a:t>
            </a:r>
          </a:p>
          <a:p>
            <a:r>
              <a:rPr lang="en-US" sz="2400" b="1" dirty="0"/>
              <a:t>Becoming obese</a:t>
            </a:r>
          </a:p>
          <a:p>
            <a:r>
              <a:rPr lang="en-US" sz="2400" b="1" dirty="0"/>
              <a:t>Sex outside of marriage</a:t>
            </a:r>
          </a:p>
          <a:p>
            <a:r>
              <a:rPr lang="en-US" sz="2400" b="1" dirty="0"/>
              <a:t>Cheating on tax returns</a:t>
            </a:r>
          </a:p>
          <a:p>
            <a:r>
              <a:rPr lang="en-US" sz="2400" b="1" dirty="0"/>
              <a:t>Donating money to charities</a:t>
            </a:r>
          </a:p>
          <a:p>
            <a:r>
              <a:rPr lang="en-US" sz="2400" b="1" dirty="0"/>
              <a:t>Attending a church service</a:t>
            </a:r>
          </a:p>
          <a:p>
            <a:r>
              <a:rPr lang="en-US" sz="2400" b="1" dirty="0"/>
              <a:t>Doubting the existence of God</a:t>
            </a:r>
          </a:p>
          <a:p>
            <a:r>
              <a:rPr lang="en-US" sz="2400" b="1" dirty="0"/>
              <a:t>Discriminating based on race</a:t>
            </a:r>
          </a:p>
          <a:p>
            <a:r>
              <a:rPr lang="en-US" sz="2400" b="1" dirty="0"/>
              <a:t>Sending a note of encouragement</a:t>
            </a:r>
          </a:p>
          <a:p>
            <a:r>
              <a:rPr lang="en-US" sz="2400" b="1" dirty="0"/>
              <a:t>Stealing merchandise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2057401"/>
            <a:ext cx="5499847" cy="466344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Legalizing same-sex marriage</a:t>
            </a:r>
          </a:p>
          <a:p>
            <a:r>
              <a:rPr lang="en-US" sz="2400" b="1" dirty="0"/>
              <a:t>Instituting no-fault divorce</a:t>
            </a:r>
          </a:p>
          <a:p>
            <a:r>
              <a:rPr lang="en-US" sz="2400" b="1" dirty="0"/>
              <a:t>Opening national borders</a:t>
            </a:r>
          </a:p>
          <a:p>
            <a:r>
              <a:rPr lang="en-US" sz="2400" b="1" dirty="0"/>
              <a:t>Depleting Social Security reserves</a:t>
            </a:r>
          </a:p>
          <a:p>
            <a:r>
              <a:rPr lang="en-US" sz="2400" b="1" dirty="0"/>
              <a:t>Allowing national debt</a:t>
            </a:r>
          </a:p>
          <a:p>
            <a:r>
              <a:rPr lang="en-US" sz="2400" b="1" dirty="0"/>
              <a:t>Legalizing abortion</a:t>
            </a:r>
          </a:p>
          <a:p>
            <a:r>
              <a:rPr lang="en-US" sz="2400" b="1" dirty="0"/>
              <a:t>Mandating the COVID “vaccine”</a:t>
            </a:r>
          </a:p>
          <a:p>
            <a:r>
              <a:rPr lang="en-US" sz="2400" b="1" dirty="0"/>
              <a:t>Removing God, prayer, Bible from public schools</a:t>
            </a:r>
          </a:p>
          <a:p>
            <a:r>
              <a:rPr lang="en-US" sz="2400" b="1" dirty="0"/>
              <a:t>Withdrawing troops from nations</a:t>
            </a:r>
          </a:p>
          <a:p>
            <a:r>
              <a:rPr lang="en-US" sz="2400" b="1" dirty="0"/>
              <a:t>Maintaining the Medicare system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6427694" cy="1293028"/>
          </a:xfrm>
        </p:spPr>
        <p:txBody>
          <a:bodyPr/>
          <a:lstStyle/>
          <a:p>
            <a:pPr algn="ctr"/>
            <a:r>
              <a:rPr lang="en-US" b="1" cap="none" dirty="0"/>
              <a:t>Worldview Realities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94" y="2194560"/>
            <a:ext cx="9099177" cy="4024125"/>
          </a:xfrm>
        </p:spPr>
        <p:txBody>
          <a:bodyPr/>
          <a:lstStyle/>
          <a:p>
            <a:pPr marL="342900" indent="-342900">
              <a:buFont typeface="Wingdings"/>
              <a:buChar char="Ø"/>
            </a:pPr>
            <a:r>
              <a:rPr lang="en-US" sz="2400" b="1" dirty="0">
                <a:cs typeface="Calibri" pitchFamily="34" charset="0"/>
              </a:rPr>
              <a:t>Your worldview is the accumulation of your most important beliefs</a:t>
            </a:r>
          </a:p>
          <a:p>
            <a:pPr marL="342900" indent="-342900">
              <a:buFont typeface="Wingdings"/>
              <a:buChar char="Ø"/>
            </a:pPr>
            <a:endParaRPr lang="en-US" sz="1200" b="1" dirty="0">
              <a:cs typeface="Calibri" pitchFamily="34" charset="0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cs typeface="Calibri" pitchFamily="34" charset="0"/>
              </a:rPr>
              <a:t>Those beliefs determine your behavior</a:t>
            </a:r>
          </a:p>
          <a:p>
            <a:pPr marL="342900" indent="-342900">
              <a:buFont typeface="Wingdings"/>
              <a:buChar char="Ø"/>
            </a:pPr>
            <a:endParaRPr lang="en-US" sz="1200" b="1" dirty="0">
              <a:cs typeface="Calibri" pitchFamily="34" charset="0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cs typeface="Calibri" pitchFamily="34" charset="0"/>
              </a:rPr>
              <a:t>Key principle: </a:t>
            </a:r>
            <a:r>
              <a:rPr lang="en-US" sz="2400" b="1" u="sng" dirty="0">
                <a:solidFill>
                  <a:srgbClr val="FFFF00"/>
                </a:solidFill>
                <a:cs typeface="Calibri" pitchFamily="34" charset="0"/>
              </a:rPr>
              <a:t>you do what you believe</a:t>
            </a:r>
          </a:p>
          <a:p>
            <a:pPr marL="342900" indent="-342900">
              <a:buFont typeface="Wingdings"/>
              <a:buChar char="Ø"/>
            </a:pPr>
            <a:endParaRPr lang="en-US" sz="1200" b="1" u="sng" dirty="0">
              <a:solidFill>
                <a:srgbClr val="FFFF00"/>
              </a:solidFill>
              <a:cs typeface="Calibri" pitchFamily="34" charset="0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cs typeface="Calibri" pitchFamily="34" charset="0"/>
              </a:rPr>
              <a:t>Therefore, worldview is the combination of your </a:t>
            </a:r>
            <a:r>
              <a:rPr lang="en-US" sz="2400" b="1" u="sng" dirty="0">
                <a:cs typeface="Calibri" pitchFamily="34" charset="0"/>
              </a:rPr>
              <a:t>core beliefs and their resulting behaviors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094" y="764373"/>
            <a:ext cx="8610600" cy="1293028"/>
          </a:xfrm>
        </p:spPr>
        <p:txBody>
          <a:bodyPr/>
          <a:lstStyle/>
          <a:p>
            <a:pPr algn="ctr"/>
            <a:r>
              <a:rPr lang="en-US" b="1" cap="none" dirty="0"/>
              <a:t>Worldview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965" y="2194560"/>
            <a:ext cx="9135035" cy="4024125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In the U.S., a person’s worldview </a:t>
            </a:r>
            <a:r>
              <a:rPr lang="en-US" sz="2800" b="1" u="sng" dirty="0">
                <a:solidFill>
                  <a:srgbClr val="FFFF00"/>
                </a:solidFill>
              </a:rPr>
              <a:t>starts to develop at 15-18 months of age</a:t>
            </a:r>
          </a:p>
          <a:p>
            <a:endParaRPr lang="en-US" sz="1200" b="1" u="sng" dirty="0">
              <a:solidFill>
                <a:srgbClr val="FFFF00"/>
              </a:solidFill>
            </a:endParaRPr>
          </a:p>
          <a:p>
            <a:r>
              <a:rPr lang="en-US" sz="2800" b="1" dirty="0"/>
              <a:t>Our worldview is almost fully </a:t>
            </a:r>
            <a:r>
              <a:rPr lang="en-US" sz="2800" b="1" u="sng" dirty="0">
                <a:solidFill>
                  <a:srgbClr val="FFFF00"/>
                </a:solidFill>
              </a:rPr>
              <a:t>formed by age 13</a:t>
            </a:r>
          </a:p>
          <a:p>
            <a:endParaRPr lang="en-US" sz="1200" b="1" u="sng" dirty="0">
              <a:solidFill>
                <a:srgbClr val="FFFF00"/>
              </a:solidFill>
            </a:endParaRPr>
          </a:p>
          <a:p>
            <a:r>
              <a:rPr lang="en-US" sz="2800" b="1" dirty="0"/>
              <a:t>It is then refined into final form during teens and twenties</a:t>
            </a:r>
          </a:p>
          <a:p>
            <a:pPr>
              <a:buNone/>
            </a:pPr>
            <a:endParaRPr lang="en-US" sz="1200" b="1" dirty="0"/>
          </a:p>
          <a:p>
            <a:r>
              <a:rPr lang="en-US" sz="2800" b="1" dirty="0"/>
              <a:t>Research: Most Americans die with the same basic worldview they had at age 13 – expanded and better articulated, but essentially unchanged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12866</TotalTime>
  <Words>2817</Words>
  <Application>Microsoft Office PowerPoint</Application>
  <PresentationFormat>Widescreen</PresentationFormat>
  <Paragraphs>535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MS Mincho</vt:lpstr>
      <vt:lpstr>Arial</vt:lpstr>
      <vt:lpstr>Calibri</vt:lpstr>
      <vt:lpstr>Century Gothic</vt:lpstr>
      <vt:lpstr>Proxima Nova</vt:lpstr>
      <vt:lpstr>Segoe Print</vt:lpstr>
      <vt:lpstr>Wingdings</vt:lpstr>
      <vt:lpstr>Vapor Trail</vt:lpstr>
      <vt:lpstr>PowerPoint Presentation</vt:lpstr>
      <vt:lpstr>PowerPoint Presentation</vt:lpstr>
      <vt:lpstr>Worldview, Millennials  and America’s Future</vt:lpstr>
      <vt:lpstr>Crisis?</vt:lpstr>
      <vt:lpstr>The Root Crisis?</vt:lpstr>
      <vt:lpstr>Worldview Realities</vt:lpstr>
      <vt:lpstr>Decisions</vt:lpstr>
      <vt:lpstr>Worldview Realities</vt:lpstr>
      <vt:lpstr>Worldview Development</vt:lpstr>
      <vt:lpstr>The Four Phases Of Worldview Experience</vt:lpstr>
      <vt:lpstr>Where Did Your  Worldview Come From?</vt:lpstr>
      <vt:lpstr>Significant Sources Of Influence Vary By Age Group</vt:lpstr>
      <vt:lpstr>How We Develop Our Worldview </vt:lpstr>
      <vt:lpstr>Contributing Worldviews</vt:lpstr>
      <vt:lpstr>One Option: The Biblical Worldview</vt:lpstr>
      <vt:lpstr>Worldview Dominance </vt:lpstr>
      <vt:lpstr>Seeking Genuine Christianity</vt:lpstr>
      <vt:lpstr>Biblical Worldview Incidence Is On a Steady Decline</vt:lpstr>
      <vt:lpstr>America’s Worldview Crisis (% with the biblical worldview)</vt:lpstr>
      <vt:lpstr>Worldview Incidence in the U.S. </vt:lpstr>
      <vt:lpstr>Does Worldview Really Matter?</vt:lpstr>
      <vt:lpstr>Does It Really Matter?  It Radically Affects Political Life</vt:lpstr>
      <vt:lpstr>Consider the Cultural  Implications of Worldview</vt:lpstr>
      <vt:lpstr>Worldview Isn’t Just a Game Changer…  It’s the Game!</vt:lpstr>
      <vt:lpstr>Reality Check: Millennials</vt:lpstr>
      <vt:lpstr>Facts About Millennials</vt:lpstr>
      <vt:lpstr>Challenges for Millennials</vt:lpstr>
      <vt:lpstr>Purpose</vt:lpstr>
      <vt:lpstr>Purpose: Failed Solutions</vt:lpstr>
      <vt:lpstr>Purpose: Failed Solutions</vt:lpstr>
      <vt:lpstr>Purpose &amp; Worldview</vt:lpstr>
      <vt:lpstr>Purpose Comes from God</vt:lpstr>
      <vt:lpstr>Mental Health</vt:lpstr>
      <vt:lpstr>Mental Health &amp; Worldview</vt:lpstr>
      <vt:lpstr>Mental Health &amp; Worldview</vt:lpstr>
      <vt:lpstr>Relationships</vt:lpstr>
      <vt:lpstr>Relational Challenges</vt:lpstr>
      <vt:lpstr>Relationships &amp; Worldview</vt:lpstr>
      <vt:lpstr>Faith Transitions</vt:lpstr>
      <vt:lpstr>The Challenges Are Even More  Profound Among 18-to-24-year Olds</vt:lpstr>
      <vt:lpstr>The Challenges Are Even More  Profound Among 18-to-24-year Olds</vt:lpstr>
      <vt:lpstr>The Challenges Are Even More  Profound Among 18-to-24-year Olds</vt:lpstr>
      <vt:lpstr>The Challenges Are Even More  Profound Among 18-to-24-year Olds</vt:lpstr>
      <vt:lpstr>Faith Transitions</vt:lpstr>
      <vt:lpstr>Faith &amp; Worldview</vt:lpstr>
      <vt:lpstr>Treat the Cause, Not the Symptoms</vt:lpstr>
      <vt:lpstr>Crisis?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cp:lastModifiedBy>Len Munsil</cp:lastModifiedBy>
  <cp:revision>210</cp:revision>
  <dcterms:created xsi:type="dcterms:W3CDTF">2021-10-02T00:59:42Z</dcterms:created>
  <dcterms:modified xsi:type="dcterms:W3CDTF">2022-02-05T02:00:20Z</dcterms:modified>
</cp:coreProperties>
</file>